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<Relationships xmlns="http://schemas.openxmlformats.org/package/2006/relationships">
    <Relationship Id="rId3" Type="http://schemas.openxmlformats.org/package/2006/relationships/metadata/core-properties" Target="docProps/core.xml"/>
    <Relationship Id="rId2" Type="http://schemas.openxmlformats.org/package/2006/relationships/metadata/thumbnail" Target="docProps/thumbnail.jpeg"/>
    <Relationship Id="rId1" Type="http://schemas.openxmlformats.org/officeDocument/2006/relationships/officeDocument" Target="ppt/presentation.xml"/>
    <Relationship Id="rId4" Type="http://schemas.openxmlformats.org/officeDocument/2006/relationships/extended-properties" Target="docProps/app.xml"/>
    <Relationship Id="rId5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378" r:id="rId3"/>
    <p:sldId id="262" r:id="rId4"/>
    <p:sldId id="309" r:id="rId5"/>
    <p:sldId id="399" r:id="rId6"/>
    <p:sldId id="563" r:id="rId7"/>
    <p:sldId id="570" r:id="rId8"/>
    <p:sldId id="574" r:id="rId9"/>
    <p:sldId id="571" r:id="rId10"/>
    <p:sldId id="576" r:id="rId11"/>
    <p:sldId id="579" r:id="rId12"/>
    <p:sldId id="263" r:id="rId13"/>
    <p:sldId id="578" r:id="rId14"/>
    <p:sldId id="580" r:id="rId15"/>
    <p:sldId id="582" r:id="rId16"/>
    <p:sldId id="583" r:id="rId17"/>
    <p:sldId id="584" r:id="rId18"/>
    <p:sldId id="382" r:id="rId19"/>
    <p:sldId id="585" r:id="rId20"/>
    <p:sldId id="587" r:id="rId21"/>
    <p:sldId id="588" r:id="rId22"/>
    <p:sldId id="58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known User1" initials="Unknown User1" lastIdx="5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2FF"/>
    <a:srgbClr val="7F7FFE"/>
    <a:srgbClr val="3BAFED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0797"/>
  </p:normalViewPr>
  <p:slideViewPr>
    <p:cSldViewPr snapToGrid="0" snapToObjects="1">
      <p:cViewPr varScale="1">
        <p:scale>
          <a:sx n="115" d="100"/>
          <a:sy n="115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0T16:35:32.186" idx="56">
    <p:pos x="10" y="10"/>
    <p:text>knowledge-ware的 解释一下 1-2页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A89DA-79F5-8A4A-8E1A-02630EFEECA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76348-20F3-4C4E-B08C-44B3DAE12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1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Outline: </a:t>
            </a:r>
          </a:p>
          <a:p>
            <a:pPr marL="228600" indent="-228600">
              <a:buAutoNum type="arabicPeriod"/>
            </a:pPr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XAI,</a:t>
            </a:r>
            <a:r>
              <a:rPr lang="zh-CN" altLang="en-US" dirty="0"/>
              <a:t> </a:t>
            </a:r>
            <a:r>
              <a:rPr lang="en-US" altLang="zh-CN" dirty="0"/>
              <a:t>interpret</a:t>
            </a:r>
            <a:r>
              <a:rPr lang="zh-CN" altLang="en-US" dirty="0"/>
              <a:t> </a:t>
            </a:r>
            <a:r>
              <a:rPr lang="en-US" altLang="zh-CN" dirty="0"/>
              <a:t>ML.</a:t>
            </a:r>
            <a:r>
              <a:rPr lang="zh-CN" altLang="en-US" dirty="0"/>
              <a:t> </a:t>
            </a:r>
            <a:r>
              <a:rPr lang="en-US" altLang="zh-CN" dirty="0"/>
              <a:t>refer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Christoph’s</a:t>
            </a:r>
            <a:r>
              <a:rPr lang="zh-CN" altLang="en-US" dirty="0"/>
              <a:t> </a:t>
            </a:r>
            <a:r>
              <a:rPr lang="en-US" altLang="zh-CN" dirty="0"/>
              <a:t>book,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surveys.</a:t>
            </a:r>
            <a:r>
              <a:rPr lang="zh-CN" altLang="en-US" dirty="0"/>
              <a:t> </a:t>
            </a:r>
            <a:endParaRPr lang="en-HK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XAI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medical</a:t>
            </a:r>
            <a:r>
              <a:rPr lang="zh-CN" altLang="en-US" dirty="0"/>
              <a:t> </a:t>
            </a:r>
            <a:r>
              <a:rPr lang="en-US" altLang="zh-CN" dirty="0"/>
              <a:t>domain,</a:t>
            </a:r>
            <a:r>
              <a:rPr lang="zh-CN" altLang="en-US" dirty="0"/>
              <a:t> </a:t>
            </a:r>
            <a:r>
              <a:rPr lang="en-US" altLang="zh-CN" dirty="0"/>
              <a:t>refer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survey</a:t>
            </a:r>
            <a:r>
              <a:rPr lang="zh-CN" altLang="en-US" dirty="0"/>
              <a:t> 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pathological</a:t>
            </a:r>
            <a:r>
              <a:rPr lang="zh-CN" altLang="en-US" dirty="0"/>
              <a:t> </a:t>
            </a:r>
            <a:r>
              <a:rPr lang="en-US" altLang="zh-CN" dirty="0"/>
              <a:t>detection,</a:t>
            </a:r>
            <a:r>
              <a:rPr lang="zh-CN" altLang="en-US" dirty="0"/>
              <a:t> </a:t>
            </a:r>
            <a:r>
              <a:rPr lang="en-US" altLang="zh-CN" dirty="0"/>
              <a:t>refer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paper.</a:t>
            </a:r>
            <a:r>
              <a:rPr lang="zh-CN" altLang="en-US" dirty="0"/>
              <a:t> </a:t>
            </a:r>
            <a:endParaRPr lang="en-HK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 err="1"/>
              <a:t>MindSpore</a:t>
            </a:r>
            <a:r>
              <a:rPr lang="zh-CN" altLang="en-US" dirty="0"/>
              <a:t> </a:t>
            </a:r>
            <a:r>
              <a:rPr lang="en-US" altLang="zh-CN" dirty="0"/>
              <a:t>Explanation.</a:t>
            </a:r>
            <a:r>
              <a:rPr lang="zh-CN" altLang="en-US"/>
              <a:t> </a:t>
            </a:r>
            <a:endParaRPr lang="en-HK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criteria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challenge.</a:t>
            </a:r>
            <a:r>
              <a:rPr lang="zh-CN" altLang="en-US" dirty="0"/>
              <a:t> </a:t>
            </a:r>
            <a:endParaRPr lang="en-HK" altLang="zh-CN" dirty="0"/>
          </a:p>
          <a:p>
            <a:pPr marL="228600" indent="-228600">
              <a:buAutoNum type="arabicPeriod"/>
            </a:pPr>
            <a:endParaRPr lang="en-HK" altLang="zh-CN" dirty="0"/>
          </a:p>
          <a:p>
            <a:pPr marL="228600" indent="-228600">
              <a:buAutoNum type="arabicPeriod"/>
            </a:pPr>
            <a:endParaRPr lang="en-HK" altLang="zh-CN" dirty="0"/>
          </a:p>
          <a:p>
            <a:pPr marL="228600" indent="-228600">
              <a:buAutoNum type="arabicPeriod"/>
            </a:pPr>
            <a:endParaRPr lang="en-HK" altLang="zh-CN" dirty="0"/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038E-02C4-467F-A678-0CA976EF8B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66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more details, please refer to this survey and the related papers.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038E-02C4-467F-A678-0CA976EF8B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17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76348-20F3-4C4E-B08C-44B3DAE120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80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76348-20F3-4C4E-B08C-44B3DAE120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18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H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auth.huaweicloud.com</a:t>
            </a:r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H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authui</a:t>
            </a:r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H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login?id</a:t>
            </a:r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=hwstaff_msc21_tutor </a:t>
            </a:r>
            <a:endParaRPr lang="en-HK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76348-20F3-4C4E-B08C-44B3DAE120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01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76348-20F3-4C4E-B08C-44B3DAE120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94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76348-20F3-4C4E-B08C-44B3DAE120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24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background.</a:t>
            </a:r>
            <a:r>
              <a:rPr lang="zh-CN" altLang="en-US" dirty="0"/>
              <a:t> </a:t>
            </a:r>
            <a:r>
              <a:rPr lang="en-US" altLang="zh-CN" dirty="0"/>
              <a:t>Learning-based</a:t>
            </a:r>
            <a:r>
              <a:rPr lang="zh-CN" altLang="en-US" dirty="0"/>
              <a:t> </a:t>
            </a:r>
            <a:r>
              <a:rPr lang="en-US" altLang="zh-CN" dirty="0"/>
              <a:t>diagnostic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play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critical</a:t>
            </a:r>
            <a:r>
              <a:rPr lang="zh-CN" altLang="en-US" dirty="0"/>
              <a:t> </a:t>
            </a:r>
            <a:r>
              <a:rPr lang="en-US" altLang="zh-CN" dirty="0"/>
              <a:t>role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computer-aided</a:t>
            </a:r>
            <a:r>
              <a:rPr lang="zh-CN" altLang="en-US" dirty="0"/>
              <a:t> </a:t>
            </a:r>
            <a:r>
              <a:rPr lang="en-US" altLang="zh-CN" dirty="0"/>
              <a:t>diagnosis</a:t>
            </a:r>
            <a:r>
              <a:rPr lang="zh-CN" altLang="en-US" dirty="0"/>
              <a:t> </a:t>
            </a:r>
            <a:r>
              <a:rPr lang="en-US" altLang="zh-CN" dirty="0"/>
              <a:t>systems.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r>
              <a:rPr lang="zh-CN" altLang="en-US" dirty="0"/>
              <a:t> </a:t>
            </a:r>
            <a:r>
              <a:rPr lang="en-US" dirty="0"/>
              <a:t>is to predict the diagnostic value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disease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en-US" dirty="0"/>
              <a:t> given the </a:t>
            </a:r>
            <a:r>
              <a:rPr lang="en-US" altLang="zh-CN" dirty="0"/>
              <a:t>acquired</a:t>
            </a:r>
            <a:r>
              <a:rPr lang="en-US" dirty="0"/>
              <a:t> medical data </a:t>
            </a:r>
            <a:r>
              <a:rPr lang="en-US" altLang="zh-CN" dirty="0"/>
              <a:t>of</a:t>
            </a:r>
            <a:r>
              <a:rPr lang="en-US" dirty="0"/>
              <a:t> a subject.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diagnose</a:t>
            </a:r>
            <a:r>
              <a:rPr lang="zh-CN" altLang="en-US" dirty="0"/>
              <a:t> </a:t>
            </a:r>
            <a:r>
              <a:rPr lang="en-US" altLang="zh-CN" dirty="0"/>
              <a:t>breast</a:t>
            </a:r>
            <a:r>
              <a:rPr lang="zh-CN" altLang="en-US" dirty="0"/>
              <a:t> </a:t>
            </a:r>
            <a:r>
              <a:rPr lang="en-US" dirty="0"/>
              <a:t>cancer</a:t>
            </a:r>
            <a:r>
              <a:rPr lang="zh-CN" altLang="en-US" dirty="0"/>
              <a:t> </a:t>
            </a:r>
            <a:r>
              <a:rPr lang="en-US" altLang="zh-CN" dirty="0"/>
              <a:t>metastasis,</a:t>
            </a:r>
            <a:r>
              <a:rPr lang="zh-CN" altLang="en-US" dirty="0"/>
              <a:t> </a:t>
            </a:r>
            <a:r>
              <a:rPr lang="en-US" altLang="zh-CN" dirty="0"/>
              <a:t>clinicians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dirty="0"/>
              <a:t>sampl</a:t>
            </a:r>
            <a:r>
              <a:rPr lang="en-US" altLang="zh-CN" dirty="0"/>
              <a:t>e</a:t>
            </a:r>
            <a:r>
              <a:rPr lang="en-US" dirty="0"/>
              <a:t> the </a:t>
            </a:r>
            <a:r>
              <a:rPr lang="en-US" altLang="zh-CN" dirty="0"/>
              <a:t>lymph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dirty="0"/>
              <a:t>tissue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subject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imaging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digitalization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screen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tissue</a:t>
            </a:r>
            <a:r>
              <a:rPr lang="zh-CN" altLang="en-US" dirty="0"/>
              <a:t> </a:t>
            </a:r>
            <a:r>
              <a:rPr lang="en-US" altLang="zh-CN" dirty="0"/>
              <a:t>slice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obtain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histology</a:t>
            </a:r>
            <a:r>
              <a:rPr lang="zh-CN" altLang="en-US" dirty="0"/>
              <a:t> </a:t>
            </a:r>
            <a:r>
              <a:rPr lang="en-US" altLang="zh-CN" dirty="0"/>
              <a:t>images.</a:t>
            </a:r>
            <a:r>
              <a:rPr lang="zh-CN" altLang="en-US" dirty="0"/>
              <a:t> </a:t>
            </a:r>
            <a:r>
              <a:rPr lang="en-US" altLang="zh-CN" dirty="0"/>
              <a:t>** 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en-US" dirty="0"/>
              <a:t> diagnostic model</a:t>
            </a:r>
            <a:r>
              <a:rPr lang="zh-CN" altLang="en-US" dirty="0"/>
              <a:t> </a:t>
            </a:r>
            <a:r>
              <a:rPr lang="en-US" dirty="0"/>
              <a:t>for </a:t>
            </a:r>
            <a:r>
              <a:rPr lang="en-US" altLang="zh-CN" dirty="0"/>
              <a:t>analyzing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pathology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predicting</a:t>
            </a:r>
            <a:r>
              <a:rPr lang="en-US" dirty="0"/>
              <a:t> the diagnostic values,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dirty="0"/>
              <a:t>normal, </a:t>
            </a:r>
            <a:r>
              <a:rPr lang="en-US" dirty="0" err="1"/>
              <a:t>benign,and</a:t>
            </a:r>
            <a:r>
              <a:rPr lang="en-US" dirty="0"/>
              <a:t> malignant.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dirty="0"/>
              <a:t>model </a:t>
            </a:r>
            <a:r>
              <a:rPr lang="en-US" altLang="zh-CN" dirty="0"/>
              <a:t>may</a:t>
            </a:r>
            <a:r>
              <a:rPr lang="en-US" dirty="0"/>
              <a:t> also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dirty="0"/>
              <a:t>reference evidence, such as the </a:t>
            </a:r>
            <a:r>
              <a:rPr lang="en-US" altLang="zh-CN" dirty="0"/>
              <a:t>localized</a:t>
            </a:r>
            <a:r>
              <a:rPr lang="zh-CN" altLang="en-US" dirty="0"/>
              <a:t> </a:t>
            </a:r>
            <a:r>
              <a:rPr lang="en-US" altLang="zh-CN" dirty="0"/>
              <a:t>tumor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biomarkers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grading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disease.</a:t>
            </a:r>
            <a:r>
              <a:rPr lang="zh-CN" altLang="en-US" dirty="0"/>
              <a:t>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dirty="0"/>
              <a:t>diagnostic model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dirty="0"/>
              <a:t>clinically important</a:t>
            </a:r>
            <a:r>
              <a:rPr lang="zh-CN" altLang="en-US" dirty="0"/>
              <a:t> </a:t>
            </a:r>
            <a:r>
              <a:rPr lang="en-US" dirty="0"/>
              <a:t>in two aspects</a:t>
            </a:r>
            <a:r>
              <a:rPr lang="en-US" altLang="zh-CN" dirty="0"/>
              <a:t>.</a:t>
            </a:r>
            <a:r>
              <a:rPr lang="en-US" dirty="0"/>
              <a:t> F</a:t>
            </a:r>
            <a:r>
              <a:rPr lang="en-US" altLang="zh-CN" dirty="0"/>
              <a:t>irst,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en-US" dirty="0"/>
              <a:t> diagnostic accuracy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clinics.</a:t>
            </a:r>
            <a:r>
              <a:rPr lang="zh-CN" altLang="en-US" dirty="0"/>
              <a:t> </a:t>
            </a:r>
            <a:r>
              <a:rPr lang="en-US" altLang="zh-CN" dirty="0"/>
              <a:t>Second,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dirty="0"/>
              <a:t>review efficiency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clinicians.</a:t>
            </a:r>
            <a:r>
              <a:rPr lang="zh-CN" altLang="en-US" dirty="0"/>
              <a:t> </a:t>
            </a:r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According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dirty="0"/>
              <a:t>recent study </a:t>
            </a:r>
            <a:r>
              <a:rPr lang="en-US" altLang="zh-CN" dirty="0"/>
              <a:t>investigating</a:t>
            </a:r>
            <a:r>
              <a:rPr lang="en-US" dirty="0"/>
              <a:t> the impact of deep learning assistance </a:t>
            </a:r>
            <a:r>
              <a:rPr lang="en-US" altLang="zh-CN" dirty="0"/>
              <a:t>on</a:t>
            </a:r>
            <a:r>
              <a:rPr lang="en-US" dirty="0"/>
              <a:t> breast cancer </a:t>
            </a:r>
            <a:r>
              <a:rPr lang="en-US" altLang="zh-CN" dirty="0"/>
              <a:t>detection,</a:t>
            </a:r>
            <a:r>
              <a:rPr lang="zh-CN" altLang="en-US" dirty="0"/>
              <a:t> </a:t>
            </a:r>
            <a:r>
              <a:rPr lang="en-US" altLang="zh-CN" dirty="0"/>
              <a:t>without deep learning assistance</a:t>
            </a:r>
            <a:r>
              <a:rPr lang="en-US" dirty="0"/>
              <a:t>, pathologist</a:t>
            </a:r>
            <a:r>
              <a:rPr lang="en-US" altLang="zh-CN" dirty="0"/>
              <a:t>s</a:t>
            </a:r>
            <a:r>
              <a:rPr lang="en-US" dirty="0"/>
              <a:t> take about two minutes to review a histology slide with an accuracy of 83%. </a:t>
            </a:r>
            <a:r>
              <a:rPr lang="en-US" altLang="zh-CN" dirty="0"/>
              <a:t>With</a:t>
            </a:r>
            <a:r>
              <a:rPr lang="en-US" dirty="0"/>
              <a:t> the </a:t>
            </a:r>
            <a:r>
              <a:rPr lang="en-US" dirty="0" err="1"/>
              <a:t>assitance</a:t>
            </a:r>
            <a:r>
              <a:rPr lang="en-US" dirty="0"/>
              <a:t> of deep learning models, the review time is r</a:t>
            </a:r>
            <a:r>
              <a:rPr lang="en-US" altLang="zh-CN" dirty="0"/>
              <a:t>edu</a:t>
            </a:r>
            <a:r>
              <a:rPr lang="en-US" dirty="0"/>
              <a:t>ced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dirty="0"/>
              <a:t>1 minute and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dirty="0"/>
              <a:t>diagnostic accuracy is improved to 91%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means the pathologists can detect the breast cancer more accurately with less time.</a:t>
            </a:r>
            <a:r>
              <a:rPr lang="zh-CN" altLang="en-US" dirty="0"/>
              <a:t> </a:t>
            </a:r>
            <a:r>
              <a:rPr lang="en-US" altLang="zh-CN" dirty="0"/>
              <a:t>(Point) </a:t>
            </a:r>
            <a:r>
              <a:rPr lang="en-US" dirty="0"/>
              <a:t>As qualified by the obviousness score, the </a:t>
            </a:r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pathologists also find it easier 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finish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diagnosis task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assistance of deep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HK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(it’s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micro-metastatic)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(1+3=4)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---- </a:t>
            </a:r>
            <a:r>
              <a:rPr lang="en-US" dirty="0" err="1"/>
              <a:t>Todo</a:t>
            </a:r>
            <a:r>
              <a:rPr lang="en-US" dirty="0"/>
              <a:t>: shorten the script for this slide, e.g., don’t say 17% missed.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quantify the subjective difficulty of the classification task for each image, pathologists were requested to provide an “obviousness score” from 0 to 100 for each image based on how easily they were able to reach a final diagnosis. consider this value as a ranking, relative to the last 100 breast cancer lymph, 0 representing the most challenging, 100. </a:t>
            </a:r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 the higher, the easier they subjective feel for finishing the diagnosis.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CAD is an essential task in medical image analysis.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an essential task for a computer-assisted diagnosis system.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mainstream workflow to finalize the disease stage includes sampling the tissue, imaging and digitalizing to obtain the histology image,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D4F6E-2CA4-0446-AFC3-0B5D2E74A179}" type="slidenum">
              <a:rPr lang="en-US" smtClean="0"/>
              <a:t>4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EF06D3A6-F8F9-0E44-884F-4BCC573C8A8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CSE, HKUST</a:t>
            </a:r>
          </a:p>
        </p:txBody>
      </p:sp>
    </p:spTree>
    <p:extLst>
      <p:ext uri="{BB962C8B-B14F-4D97-AF65-F5344CB8AC3E}">
        <p14:creationId xmlns:p14="http://schemas.microsoft.com/office/powerpoint/2010/main" val="2945676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Deep learning has empowered</a:t>
            </a:r>
            <a:r>
              <a:rPr lang="zh-CN" altLang="en-US" dirty="0"/>
              <a:t> </a:t>
            </a:r>
            <a:r>
              <a:rPr lang="en-US" altLang="zh-CN" dirty="0"/>
              <a:t>lots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in many fields,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华为</a:t>
            </a:r>
            <a:r>
              <a:rPr lang="zh-CN" altLang="en-US" baseline="0" dirty="0"/>
              <a:t> 深圳智慧城市</a:t>
            </a:r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/>
              <a:t>使用图片检测技术替代传统高强度高风险的人工现场巡视值守，提高了准确率，降低了危险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76348-20F3-4C4E-B08C-44B3DAE12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57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Global,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models,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surrogate.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importance.</a:t>
            </a:r>
            <a:r>
              <a:rPr lang="zh-CN" altLang="en-US" dirty="0"/>
              <a:t> </a:t>
            </a:r>
            <a:r>
              <a:rPr lang="en-US" altLang="zh-CN" dirty="0"/>
              <a:t>Rules.</a:t>
            </a:r>
            <a:r>
              <a:rPr lang="zh-CN" altLang="en-US" dirty="0"/>
              <a:t> </a:t>
            </a:r>
            <a:endParaRPr lang="en-HK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response, explainable artificial intelligence emerges, aiming to explain the predictions and behaviors of deep learning models.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038E-02C4-467F-A678-0CA976EF8B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90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038E-02C4-467F-A678-0CA976EF8B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76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038E-02C4-467F-A678-0CA976EF8B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81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7038E-02C4-467F-A678-0CA976EF8B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45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76348-20F3-4C4E-B08C-44B3DAE120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71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9C3E-34D9-FA4F-97D8-E0A75F94B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F20360-EFE6-B24A-AD03-A14BF76784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E4B88-7796-AB40-8E1D-1A996BC7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2ABA-2E8A-554E-99F0-0B1376FD44B2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07CDF-FC8B-AC44-BE8E-5EF6569E6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312EC-3FFD-7042-BCBF-BE38BE10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9AAE9-0943-8E48-99A5-5D5D40EB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94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4C9D-ADCD-6243-97FC-084BB251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F89E7-DCF6-FE47-871C-86D0D74DE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D02D6-081C-9D46-A52F-95A3F07A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2ABA-2E8A-554E-99F0-0B1376FD44B2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389B2-F133-B24A-9D28-FB514DAD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1C847-AE0E-A64B-A57B-23661767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9AAE9-0943-8E48-99A5-5D5D40EB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6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B7EC92-6E6D-6F48-A31B-19E7F86E60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087E9D-8231-4C4D-839F-4B0BD76CE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AC95-CCFE-BE45-809E-93F36DEF3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2ABA-2E8A-554E-99F0-0B1376FD44B2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4625C-BA79-174A-A799-2157021C3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63969-1ECE-7340-9E61-9B2E91067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9AAE9-0943-8E48-99A5-5D5D40EB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41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1" y="456134"/>
            <a:ext cx="10736445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1"/>
              </a:lnSpc>
              <a:spcBef>
                <a:spcPts val="0"/>
              </a:spcBef>
              <a:buNone/>
              <a:defRPr sz="23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45247" indent="0" algn="ctr">
              <a:buNone/>
              <a:defRPr sz="1948"/>
            </a:lvl2pPr>
            <a:lvl3pPr marL="890492" indent="0" algn="ctr">
              <a:buNone/>
              <a:defRPr sz="1753"/>
            </a:lvl3pPr>
            <a:lvl4pPr marL="1335740" indent="0" algn="ctr">
              <a:buNone/>
              <a:defRPr sz="1559"/>
            </a:lvl4pPr>
            <a:lvl5pPr marL="1780986" indent="0" algn="ctr">
              <a:buNone/>
              <a:defRPr sz="1559"/>
            </a:lvl5pPr>
            <a:lvl6pPr marL="2226232" indent="0" algn="ctr">
              <a:buNone/>
              <a:defRPr sz="1559"/>
            </a:lvl6pPr>
            <a:lvl7pPr marL="2671478" indent="0" algn="ctr">
              <a:buNone/>
              <a:defRPr sz="1559"/>
            </a:lvl7pPr>
            <a:lvl8pPr marL="3116726" indent="0" algn="ctr">
              <a:buNone/>
              <a:defRPr sz="1559"/>
            </a:lvl8pPr>
            <a:lvl9pPr marL="3561971" indent="0" algn="ctr">
              <a:buNone/>
              <a:defRPr sz="155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5739" y="1512877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34487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 sz="134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246671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905704" algn="ctr"/>
              </a:tabLst>
              <a:defRPr sz="12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823602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905704" algn="ctr"/>
              </a:tabLst>
              <a:defRPr sz="974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4pPr>
            <a:lvl5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246671" marR="0" lvl="1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576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4D903-7350-8747-B593-6D27F426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54A17-0FFE-F746-8D96-3F953331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F9695-88AD-694D-93D4-1BA2E2673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2ABA-2E8A-554E-99F0-0B1376FD44B2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88FD4-0EF1-694E-BAE8-C7FD79BF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3D40A-A3A4-1547-8890-4080B3378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9AAE9-0943-8E48-99A5-5D5D40EB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3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3FE77-19C1-9242-952E-D2C0A08E5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55A7F-5F2C-724B-8F21-473886BE5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F158A-7537-E544-A69B-E4B20849E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2ABA-2E8A-554E-99F0-0B1376FD44B2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9CA9B-9AF3-1844-814C-BD2213AD7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2DFCE-7CD9-F943-BB5F-CA56475BB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9AAE9-0943-8E48-99A5-5D5D40EB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83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3E8C-3905-DF4C-A977-54472751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E2FA2-6A44-5445-9AFE-6636F8D001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64A2C-A8DE-FF41-9F4E-6B88B6DDC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025716-6F87-0E42-89E4-FD92A68AC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2ABA-2E8A-554E-99F0-0B1376FD44B2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E83C1-D789-B549-BFEB-BF3FD53FE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31145-8438-6A42-B960-BBB5B1EE5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9AAE9-0943-8E48-99A5-5D5D40EB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24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48F55-36C5-0F4E-AC95-DF2AB27F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59DB2-8603-124E-9D3D-B798B51A4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319CD-9073-0D49-9D3D-A158FD435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95DE24-A93B-F94C-86BA-65F965618D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A5CEC3-01F0-6D4B-BCA4-D5EF982DCA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5953B4-CBDF-FA4D-B071-BEA1B6386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2ABA-2E8A-554E-99F0-0B1376FD44B2}" type="datetimeFigureOut">
              <a:rPr lang="en-US" smtClean="0"/>
              <a:t>9/20/21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59F722-D215-6B47-84AF-23ADBCAF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01C3A7-5D10-EA40-8AF8-6D900D86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9AAE9-0943-8E48-99A5-5D5D40EB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87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08C5-B0C3-2E4B-9885-8C35584A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156ED-05EE-5044-AB22-44C284588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2ABA-2E8A-554E-99F0-0B1376FD44B2}" type="datetimeFigureOut">
              <a:rPr lang="en-US" smtClean="0"/>
              <a:t>9/20/21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71130-7A83-B94F-A575-22EF6ACDB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DE16B-8E91-CB49-9948-40CDE99DD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9AAE9-0943-8E48-99A5-5D5D40EB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9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81DF5-33B4-4749-8D52-6EC3F37E3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2ABA-2E8A-554E-99F0-0B1376FD44B2}" type="datetimeFigureOut">
              <a:rPr lang="en-US" smtClean="0"/>
              <a:t>9/20/21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62A481-0EE9-BF45-B4CD-1A09737A4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1FE62-F115-8542-B517-540211E4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9AAE9-0943-8E48-99A5-5D5D40EB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88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10C9-A3E0-2A49-88D8-18C87BFDD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1284A-85B5-D54D-9B21-FFA056DFC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64486-E58B-AA42-88FE-EEF831CAB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E857D-3887-884F-9EDC-521A74FBA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2ABA-2E8A-554E-99F0-0B1376FD44B2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A6AD2-0A54-BD4F-88D8-E3034160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A5A18-A4BA-4948-9303-89A4067E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9AAE9-0943-8E48-99A5-5D5D40EB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1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350A-2729-9943-83E8-55F3101E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F955F3-7D72-EE47-B6C6-1F9DBC1D0B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624C7-CF47-634B-AF1E-0F8258046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8CF5A-4841-1746-BD48-2687E94A8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22ABA-2E8A-554E-99F0-0B1376FD44B2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995F2-F18D-6841-ABF3-DA923578A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571E6-2CE5-604D-AE1E-293B4452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9AAE9-0943-8E48-99A5-5D5D40EB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8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81EF98-5061-5944-81DF-F64B1127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FAAC2-8AF6-E04C-B13C-4318ABEE7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C2DA5-A910-6E44-8080-13CC9F571A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22ABA-2E8A-554E-99F0-0B1376FD44B2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BA7B-5E83-634C-A5EB-6A11EC2A2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92EE8-F485-934F-B251-796CE986E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9AAE9-0943-8E48-99A5-5D5D40EB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3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ndspore.cn/doc/api_python/en/r1.1/mindspore/mindspore.explainer.html#mindspore.explainer.explanation.Occlusion" TargetMode="External"/><Relationship Id="rId3" Type="http://schemas.openxmlformats.org/officeDocument/2006/relationships/hyperlink" Target="https://www.mindspore.cn/doc/api_python/en/r1.1/mindspore/mindspore.explainer.html#module-mindspore.explainer.explanation" TargetMode="External"/><Relationship Id="rId7" Type="http://schemas.openxmlformats.org/officeDocument/2006/relationships/hyperlink" Target="https://www.mindspore.cn/doc/api_python/en/r1.1/mindspore/mindspore.explainer.html#mindspore.explainer.explanation.GradCA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ndspore.cn/doc/api_python/en/r1.1/mindspore/mindspore.explainer.html#mindspore.explainer.explanation.GuidedBackprop" TargetMode="External"/><Relationship Id="rId5" Type="http://schemas.openxmlformats.org/officeDocument/2006/relationships/hyperlink" Target="https://www.mindspore.cn/doc/api_python/en/r1.1/mindspore/mindspore.explainer.html#mindspore.explainer.explanation.Deconvolution" TargetMode="External"/><Relationship Id="rId4" Type="http://schemas.openxmlformats.org/officeDocument/2006/relationships/hyperlink" Target="https://www.mindspore.cn/doc/api_python/en/r1.1/mindspore/mindspore.explainer.html#mindspore.explainer.explanation.Gradient" TargetMode="External"/><Relationship Id="rId9" Type="http://schemas.openxmlformats.org/officeDocument/2006/relationships/hyperlink" Target="https://www.mindspore.cn/doc/api_python/en/r1.1/mindspore/mindspore.explainer.html#mindspore.explainer.explanation.RISE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754750"/>
            <a:ext cx="9656956" cy="3255264"/>
          </a:xfrm>
        </p:spPr>
        <p:txBody>
          <a:bodyPr>
            <a:normAutofit/>
          </a:bodyPr>
          <a:lstStyle/>
          <a:p>
            <a:r>
              <a:rPr lang="en-US" sz="48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A Tutorial on Explainable Patholog</a:t>
            </a:r>
            <a:r>
              <a:rPr lang="en-US" altLang="zh-CN" sz="48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y</a:t>
            </a:r>
            <a:r>
              <a:rPr lang="en-US" sz="48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AI</a:t>
            </a:r>
            <a:endParaRPr lang="en-US" sz="4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7339" t="18329" b="24125"/>
          <a:stretch/>
        </p:blipFill>
        <p:spPr>
          <a:xfrm>
            <a:off x="9271950" y="6137189"/>
            <a:ext cx="2496064" cy="56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0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XAI</a:t>
            </a:r>
            <a:r>
              <a:rPr lang="zh-CN" altLang="en-US" sz="5400" dirty="0"/>
              <a:t> </a:t>
            </a:r>
            <a:r>
              <a:rPr lang="en-US" altLang="zh-CN" sz="5400" dirty="0"/>
              <a:t>Methods</a:t>
            </a:r>
            <a:r>
              <a:rPr lang="zh-CN" altLang="en-US" sz="5400" dirty="0"/>
              <a:t> </a:t>
            </a:r>
            <a:r>
              <a:rPr lang="en-US" altLang="zh-CN" sz="5400" dirty="0"/>
              <a:t>for</a:t>
            </a:r>
            <a:r>
              <a:rPr lang="zh-CN" altLang="en-US" sz="5400" dirty="0"/>
              <a:t> </a:t>
            </a:r>
            <a:r>
              <a:rPr lang="en-US" altLang="zh-CN" sz="5400" dirty="0"/>
              <a:t>Pathological</a:t>
            </a:r>
            <a:r>
              <a:rPr lang="zh-CN" altLang="en-US" sz="5400" dirty="0"/>
              <a:t> </a:t>
            </a:r>
            <a:r>
              <a:rPr lang="en-US" altLang="zh-CN" sz="5400" dirty="0"/>
              <a:t>Detection</a:t>
            </a:r>
            <a:endParaRPr lang="zh-CN" altLang="en-US" sz="5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2604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C340-3005-A14D-93FA-2DFDEC68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045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Using</a:t>
            </a:r>
            <a:r>
              <a:rPr lang="zh-CN" altLang="en-US" sz="4000" dirty="0"/>
              <a:t> </a:t>
            </a:r>
            <a:r>
              <a:rPr lang="en-US" altLang="zh-CN" sz="4000" dirty="0"/>
              <a:t>saliency</a:t>
            </a:r>
            <a:r>
              <a:rPr lang="zh-CN" altLang="en-US" sz="4000" dirty="0"/>
              <a:t> </a:t>
            </a:r>
            <a:r>
              <a:rPr lang="en-US" altLang="zh-CN" sz="4000" dirty="0"/>
              <a:t>map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interpret</a:t>
            </a:r>
            <a:r>
              <a:rPr lang="zh-CN" altLang="en-US" sz="4000" dirty="0"/>
              <a:t> </a:t>
            </a:r>
            <a:r>
              <a:rPr lang="en-US" altLang="zh-CN" sz="4000" dirty="0"/>
              <a:t>pathology</a:t>
            </a:r>
            <a:r>
              <a:rPr lang="zh-CN" altLang="en-US" sz="4000" dirty="0"/>
              <a:t> </a:t>
            </a:r>
            <a:r>
              <a:rPr lang="en-US" altLang="zh-CN" sz="4000" dirty="0"/>
              <a:t>diagnosis</a:t>
            </a:r>
            <a:endParaRPr lang="en-US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3C67D-15A1-8143-89D5-D0600C685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Localize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evident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  <a:r>
              <a:rPr lang="zh-CN" altLang="en-US" dirty="0"/>
              <a:t> </a:t>
            </a:r>
            <a:r>
              <a:rPr lang="en-US" altLang="zh-CN" dirty="0"/>
              <a:t>supporting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diagnostic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made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DL</a:t>
            </a:r>
            <a:r>
              <a:rPr lang="zh-CN" altLang="en-US" dirty="0"/>
              <a:t> </a:t>
            </a:r>
            <a:r>
              <a:rPr lang="en-US" altLang="zh-CN" dirty="0"/>
              <a:t>model.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2C0ACE-18D5-0744-BA30-10299C1FC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640"/>
          <a:stretch/>
        </p:blipFill>
        <p:spPr>
          <a:xfrm>
            <a:off x="3214689" y="3016251"/>
            <a:ext cx="1847738" cy="1883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586D62-35C1-FE4E-9239-A340FB069A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190"/>
          <a:stretch/>
        </p:blipFill>
        <p:spPr>
          <a:xfrm>
            <a:off x="6864367" y="3098010"/>
            <a:ext cx="1851008" cy="1838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62BBE5-44EF-D54D-8C38-7BB5FDC09BF3}"/>
              </a:ext>
            </a:extLst>
          </p:cNvPr>
          <p:cNvSpPr txBox="1"/>
          <p:nvPr/>
        </p:nvSpPr>
        <p:spPr>
          <a:xfrm>
            <a:off x="3270314" y="4970723"/>
            <a:ext cx="184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Pathology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B4A62-57A1-9C41-A408-E4DACDCCB14C}"/>
              </a:ext>
            </a:extLst>
          </p:cNvPr>
          <p:cNvSpPr txBox="1"/>
          <p:nvPr/>
        </p:nvSpPr>
        <p:spPr>
          <a:xfrm>
            <a:off x="6722567" y="4974833"/>
            <a:ext cx="226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Localized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Evidence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A5C7210-125B-8D41-BE4A-ADDDDBD79137}"/>
              </a:ext>
            </a:extLst>
          </p:cNvPr>
          <p:cNvSpPr/>
          <p:nvPr/>
        </p:nvSpPr>
        <p:spPr>
          <a:xfrm>
            <a:off x="5533906" y="4047432"/>
            <a:ext cx="858981" cy="15474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6631D6-E702-074C-9FEB-81EB8EAB7DB3}"/>
              </a:ext>
            </a:extLst>
          </p:cNvPr>
          <p:cNvSpPr/>
          <p:nvPr/>
        </p:nvSpPr>
        <p:spPr>
          <a:xfrm>
            <a:off x="5409307" y="3684226"/>
            <a:ext cx="116358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Cancerous</a:t>
            </a:r>
            <a:endParaRPr lang="en-US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B2A71B-E897-E444-B626-E9D23AAA3B16}"/>
              </a:ext>
            </a:extLst>
          </p:cNvPr>
          <p:cNvSpPr/>
          <p:nvPr/>
        </p:nvSpPr>
        <p:spPr>
          <a:xfrm>
            <a:off x="3777723" y="6444127"/>
            <a:ext cx="81534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latin typeface="Palatino Linotype" panose="02040502050505030304" pitchFamily="18" charset="0"/>
              </a:rPr>
              <a:t>Evidence Localization for Pathology Images using Weakly Supervised Learning,  MICCAI 2019</a:t>
            </a:r>
          </a:p>
        </p:txBody>
      </p:sp>
    </p:spTree>
    <p:extLst>
      <p:ext uri="{BB962C8B-B14F-4D97-AF65-F5344CB8AC3E}">
        <p14:creationId xmlns:p14="http://schemas.microsoft.com/office/powerpoint/2010/main" val="2702444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O</a:t>
            </a:r>
            <a:r>
              <a:rPr lang="en-US" altLang="zh-CN" sz="3200" dirty="0">
                <a:latin typeface="+mj-lt"/>
              </a:rPr>
              <a:t>verview of XAI Methods</a:t>
            </a:r>
            <a:endParaRPr lang="en-US" sz="2800" dirty="0">
              <a:latin typeface="+mj-lt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2"/>
          </p:nvPr>
        </p:nvPicPr>
        <p:blipFill rotWithShape="1">
          <a:blip r:embed="rId3"/>
          <a:stretch/>
        </p:blipFill>
        <p:spPr>
          <a:xfrm>
            <a:off x="984996" y="952833"/>
            <a:ext cx="4044203" cy="564852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0661650" y="6356350"/>
            <a:ext cx="15303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500688" y="5800248"/>
            <a:ext cx="62912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331"/>
            <a:r>
              <a:rPr lang="en-US" sz="1400" i="1" dirty="0"/>
              <a:t>Li, X. H., Cao, C. C., Shi, Y., Bai, W., Gao, H., </a:t>
            </a:r>
            <a:r>
              <a:rPr lang="en-US" sz="1400" i="1" dirty="0" err="1"/>
              <a:t>Qiu</a:t>
            </a:r>
            <a:r>
              <a:rPr lang="en-US" sz="1400" i="1" dirty="0"/>
              <a:t>, L., ... &amp; Chen, L. (2020). A survey of data-driven and knowledge-aware explainable </a:t>
            </a:r>
            <a:r>
              <a:rPr lang="en-US" sz="1400" i="1" dirty="0" err="1"/>
              <a:t>ai</a:t>
            </a:r>
            <a:r>
              <a:rPr lang="en-US" sz="1400" i="1" dirty="0"/>
              <a:t>. IEEE Transactions on Knowledge and Data Engineering.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2464420" y="4092498"/>
            <a:ext cx="847492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5B44197-878E-834A-88C6-F1353133ECAA}"/>
              </a:ext>
            </a:extLst>
          </p:cNvPr>
          <p:cNvSpPr/>
          <p:nvPr/>
        </p:nvSpPr>
        <p:spPr>
          <a:xfrm>
            <a:off x="1162618" y="2407120"/>
            <a:ext cx="3152208" cy="109331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68E12D-1C8B-7A49-A578-7EDCC3C182CF}"/>
              </a:ext>
            </a:extLst>
          </p:cNvPr>
          <p:cNvSpPr/>
          <p:nvPr/>
        </p:nvSpPr>
        <p:spPr>
          <a:xfrm>
            <a:off x="5029199" y="1720081"/>
            <a:ext cx="69066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HK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surrogate: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Gradients: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Backprop,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Grad-CAM,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LRP,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DeepLIFT</a:t>
            </a:r>
            <a:r>
              <a:rPr lang="en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Perturbation: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Occlusion,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DeepSHAP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CF: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Model-inherent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4252327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C340-3005-A14D-93FA-2DFDEC682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Interpreting</a:t>
            </a:r>
            <a:r>
              <a:rPr lang="zh-CN" altLang="en-US" dirty="0"/>
              <a:t> </a:t>
            </a:r>
            <a:r>
              <a:rPr lang="en-US" altLang="zh-CN" dirty="0"/>
              <a:t>CV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3C67D-15A1-8143-89D5-D0600C685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Saliency</a:t>
            </a:r>
            <a:r>
              <a:rPr lang="zh-CN" altLang="en-US" sz="2400" dirty="0"/>
              <a:t> </a:t>
            </a:r>
            <a:r>
              <a:rPr lang="en-US" altLang="zh-CN" sz="2400" dirty="0"/>
              <a:t>map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showing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important</a:t>
            </a:r>
            <a:r>
              <a:rPr lang="zh-CN" altLang="en-US" sz="2400" dirty="0"/>
              <a:t> </a:t>
            </a:r>
            <a:r>
              <a:rPr lang="en-US" altLang="zh-CN" sz="2400" dirty="0"/>
              <a:t>regions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image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affect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prediction.</a:t>
            </a:r>
          </a:p>
          <a:p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dependent</a:t>
            </a:r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Guided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Backprop</a:t>
            </a:r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Grad-CAM</a:t>
            </a:r>
          </a:p>
          <a:p>
            <a:pPr lvl="1"/>
            <a:r>
              <a:rPr lang="en-US" altLang="zh-CN" sz="2000" dirty="0"/>
              <a:t>Integrated</a:t>
            </a:r>
            <a:r>
              <a:rPr lang="zh-CN" altLang="en-US" sz="2000" dirty="0"/>
              <a:t> </a:t>
            </a:r>
            <a:r>
              <a:rPr lang="en-US" altLang="zh-CN" sz="2000" dirty="0"/>
              <a:t>gradient</a:t>
            </a:r>
          </a:p>
          <a:p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agnostic</a:t>
            </a:r>
          </a:p>
          <a:p>
            <a:pPr lvl="1"/>
            <a:r>
              <a:rPr lang="en-US" altLang="zh-CN" sz="2000" dirty="0"/>
              <a:t>Occlusion</a:t>
            </a:r>
          </a:p>
          <a:p>
            <a:pPr lvl="1"/>
            <a:r>
              <a:rPr lang="en-US" altLang="zh-CN" sz="2000" dirty="0"/>
              <a:t>RISE</a:t>
            </a:r>
          </a:p>
          <a:p>
            <a:pPr lvl="1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77F2D-55A5-CF42-A4B9-BB926E802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34347"/>
            <a:ext cx="4774216" cy="354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06B33-3F04-C74D-BE65-E181842A9746}"/>
              </a:ext>
            </a:extLst>
          </p:cNvPr>
          <p:cNvSpPr txBox="1"/>
          <p:nvPr/>
        </p:nvSpPr>
        <p:spPr>
          <a:xfrm>
            <a:off x="6275688" y="5996946"/>
            <a:ext cx="441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Grad-CAM - Visual Explanations from Deep Networks via Gradient-based Localization</a:t>
            </a:r>
            <a:r>
              <a:rPr lang="en-US" altLang="zh-CN" sz="1400" i="1" dirty="0"/>
              <a:t>,</a:t>
            </a:r>
            <a:r>
              <a:rPr lang="zh-CN" altLang="en-US" sz="1400" i="1" dirty="0"/>
              <a:t> </a:t>
            </a:r>
            <a:r>
              <a:rPr lang="en-HK" sz="1400" i="1" dirty="0" err="1"/>
              <a:t>Selvaraju</a:t>
            </a:r>
            <a:r>
              <a:rPr lang="en-US" altLang="zh-CN" sz="1400" i="1" dirty="0"/>
              <a:t>,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2017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462169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E451-7D31-F947-9524-F4814FD6C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Derive</a:t>
            </a:r>
            <a:r>
              <a:rPr lang="zh-CN" altLang="en-US" sz="3200" dirty="0"/>
              <a:t> </a:t>
            </a:r>
            <a:r>
              <a:rPr lang="en-US" altLang="zh-CN" sz="3200" dirty="0"/>
              <a:t>saliency</a:t>
            </a:r>
            <a:r>
              <a:rPr lang="zh-CN" altLang="en-US" sz="3200" dirty="0"/>
              <a:t> </a:t>
            </a:r>
            <a:r>
              <a:rPr lang="en-US" altLang="zh-CN" sz="3200" dirty="0"/>
              <a:t>maps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Guided-Backprop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Grad-CAM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F7B3B-915B-A848-ACA2-BE4C7E39C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7701"/>
            <a:ext cx="10515600" cy="4351338"/>
          </a:xfrm>
        </p:spPr>
        <p:txBody>
          <a:bodyPr/>
          <a:lstStyle/>
          <a:p>
            <a:r>
              <a:rPr lang="en-US" altLang="zh-CN" dirty="0"/>
              <a:t>Guided-Backprop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Stop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flows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perform</a:t>
            </a:r>
            <a:r>
              <a:rPr lang="zh-CN" altLang="en-US" dirty="0"/>
              <a:t> </a:t>
            </a:r>
            <a:r>
              <a:rPr lang="en-US" altLang="zh-CN" dirty="0"/>
              <a:t>smoothing.</a:t>
            </a:r>
          </a:p>
          <a:p>
            <a:r>
              <a:rPr lang="en-US" altLang="zh-CN" dirty="0"/>
              <a:t>Grad-CAM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D8E76-9894-3749-BB3F-C25276D22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56" y="4146424"/>
            <a:ext cx="6814874" cy="2356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26460-48ED-DA47-ACC0-F8DDC63B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275" y="3518812"/>
            <a:ext cx="2450285" cy="44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EB2B2-EFA9-FA44-9263-FD029724D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115" y="3512520"/>
            <a:ext cx="2406370" cy="320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554DF8-698C-B54C-83BB-717261F74343}"/>
              </a:ext>
            </a:extLst>
          </p:cNvPr>
          <p:cNvSpPr/>
          <p:nvPr/>
        </p:nvSpPr>
        <p:spPr>
          <a:xfrm>
            <a:off x="1674193" y="6502630"/>
            <a:ext cx="81534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latin typeface="Palatino Linotype" panose="02040502050505030304" pitchFamily="18" charset="0"/>
              </a:rPr>
              <a:t>Evidence Localization for Pathology Images using Weakly Supervised Learning,  MICCAI 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42DE2A-2D2F-AE4F-8896-3C5B1A6C3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275" y="2184279"/>
            <a:ext cx="1783233" cy="339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46026B-5B57-9D46-A0F1-E969B043D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492" y="2043284"/>
            <a:ext cx="1644508" cy="55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51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C340-3005-A14D-93FA-2DFDEC682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Interpreting</a:t>
            </a:r>
            <a:r>
              <a:rPr lang="zh-CN" altLang="en-US" dirty="0"/>
              <a:t> </a:t>
            </a:r>
            <a:r>
              <a:rPr lang="en-US" altLang="zh-CN" dirty="0"/>
              <a:t>CV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3C67D-15A1-8143-89D5-D0600C685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Saliency</a:t>
            </a:r>
            <a:r>
              <a:rPr lang="zh-CN" altLang="en-US" sz="2400" dirty="0"/>
              <a:t> </a:t>
            </a:r>
            <a:r>
              <a:rPr lang="en-US" altLang="zh-CN" sz="2400" dirty="0"/>
              <a:t>map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showing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important</a:t>
            </a:r>
            <a:r>
              <a:rPr lang="zh-CN" altLang="en-US" sz="2400" dirty="0"/>
              <a:t> </a:t>
            </a:r>
            <a:r>
              <a:rPr lang="en-US" altLang="zh-CN" sz="2400" dirty="0"/>
              <a:t>regions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image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affect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prediction.</a:t>
            </a:r>
          </a:p>
          <a:p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dependent</a:t>
            </a:r>
          </a:p>
          <a:p>
            <a:pPr lvl="1"/>
            <a:r>
              <a:rPr lang="en-US" altLang="zh-CN" sz="2000" dirty="0"/>
              <a:t>Guided</a:t>
            </a:r>
            <a:r>
              <a:rPr lang="zh-CN" altLang="en-US" sz="2000" dirty="0"/>
              <a:t> </a:t>
            </a:r>
            <a:r>
              <a:rPr lang="en-US" altLang="zh-CN" sz="2000" dirty="0"/>
              <a:t>Backprop</a:t>
            </a:r>
          </a:p>
          <a:p>
            <a:pPr lvl="1"/>
            <a:r>
              <a:rPr lang="en-US" altLang="zh-CN" sz="2000" dirty="0"/>
              <a:t>Grad-CAM</a:t>
            </a:r>
          </a:p>
          <a:p>
            <a:pPr lvl="1"/>
            <a:r>
              <a:rPr lang="en-US" altLang="zh-CN" sz="2000" dirty="0"/>
              <a:t>Integrated</a:t>
            </a:r>
            <a:r>
              <a:rPr lang="zh-CN" altLang="en-US" sz="2000" dirty="0"/>
              <a:t> </a:t>
            </a:r>
            <a:r>
              <a:rPr lang="en-US" altLang="zh-CN" sz="2000" dirty="0"/>
              <a:t>gradient</a:t>
            </a:r>
          </a:p>
          <a:p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agnostic</a:t>
            </a:r>
          </a:p>
          <a:p>
            <a:pPr lvl="1"/>
            <a:r>
              <a:rPr lang="en-US" altLang="zh-CN" sz="2000" dirty="0"/>
              <a:t>Occlusion</a:t>
            </a:r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RISE</a:t>
            </a:r>
          </a:p>
          <a:p>
            <a:pPr lvl="1"/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06B33-3F04-C74D-BE65-E181842A9746}"/>
              </a:ext>
            </a:extLst>
          </p:cNvPr>
          <p:cNvSpPr txBox="1"/>
          <p:nvPr/>
        </p:nvSpPr>
        <p:spPr>
          <a:xfrm>
            <a:off x="5836444" y="4856790"/>
            <a:ext cx="441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400" i="1" dirty="0"/>
              <a:t>RISE: Randomized Input Sampling for Explanation of Black-box Models </a:t>
            </a:r>
            <a:r>
              <a:rPr lang="en-US" altLang="zh-CN" sz="1400" i="1" dirty="0"/>
              <a:t>,</a:t>
            </a:r>
            <a:r>
              <a:rPr lang="zh-CN" altLang="en-US" sz="1400" i="1" dirty="0"/>
              <a:t> </a:t>
            </a:r>
            <a:r>
              <a:rPr lang="en-HK" sz="1400" i="1" dirty="0" err="1"/>
              <a:t>Petsiuk</a:t>
            </a:r>
            <a:r>
              <a:rPr lang="en-HK" sz="1400" i="1" dirty="0"/>
              <a:t> </a:t>
            </a:r>
            <a:r>
              <a:rPr lang="en-US" altLang="zh-CN" sz="1400" i="1" dirty="0"/>
              <a:t>,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2018</a:t>
            </a:r>
            <a:endParaRPr lang="en-US" sz="14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B11FC-9B63-5646-A1E0-DA6D8B5F8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089" y="3016251"/>
            <a:ext cx="6448425" cy="18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2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A5D7-4902-D845-9391-3C6B6E9EC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Interpreting</a:t>
            </a:r>
            <a:r>
              <a:rPr lang="zh-CN" altLang="en-US" dirty="0"/>
              <a:t> </a:t>
            </a:r>
            <a:r>
              <a:rPr lang="en-US" altLang="zh-CN" dirty="0"/>
              <a:t>CV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264B4-971A-B04F-B8CD-8F39FA6FE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RISE</a:t>
            </a:r>
          </a:p>
          <a:p>
            <a:pPr lvl="1"/>
            <a:r>
              <a:rPr lang="en-US" altLang="zh-CN" dirty="0"/>
              <a:t>A</a:t>
            </a:r>
            <a:r>
              <a:rPr lang="en-HK" dirty="0"/>
              <a:t> perturbation-based method that generates attribution maps by sampling on multiple random binary masks.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4DB7B-7BBD-A942-9C2E-1204A1178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" r="807"/>
          <a:stretch/>
        </p:blipFill>
        <p:spPr>
          <a:xfrm>
            <a:off x="1210462" y="3286922"/>
            <a:ext cx="7155235" cy="3024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FA3A64-8C24-8246-A05B-ADB6C3B1E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697" y="4435471"/>
            <a:ext cx="3688746" cy="72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45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Implementation</a:t>
            </a:r>
            <a:r>
              <a:rPr lang="zh-CN" altLang="en-US" sz="4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4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and</a:t>
            </a:r>
            <a:r>
              <a:rPr lang="zh-CN" altLang="en-US" sz="4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4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Evaluation</a:t>
            </a:r>
            <a:endParaRPr lang="zh-CN" altLang="en-US" sz="48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6119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C340-3005-A14D-93FA-2DFDEC682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CN" dirty="0"/>
              <a:t>Mind</a:t>
            </a:r>
            <a:r>
              <a:rPr lang="en-US" altLang="zh-CN" dirty="0"/>
              <a:t>Spore</a:t>
            </a:r>
            <a:r>
              <a:rPr lang="zh-CN" altLang="en-US" dirty="0"/>
              <a:t> </a:t>
            </a:r>
            <a:r>
              <a:rPr lang="en-US" altLang="zh-CN" dirty="0"/>
              <a:t>Explainer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E807A-64BB-3144-B435-0F6B9CBB1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043"/>
            <a:ext cx="10515600" cy="4309258"/>
          </a:xfrm>
        </p:spPr>
        <p:txBody>
          <a:bodyPr>
            <a:normAutofit/>
          </a:bodyPr>
          <a:lstStyle/>
          <a:p>
            <a:r>
              <a:rPr lang="en-HK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mindspore.explainer.explanation</a:t>
            </a:r>
            <a:endParaRPr lang="en-HK" dirty="0"/>
          </a:p>
          <a:p>
            <a:pPr lvl="1"/>
            <a:r>
              <a:rPr lang="en-HK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Gradient</a:t>
            </a:r>
            <a:endParaRPr lang="en-HK" dirty="0"/>
          </a:p>
          <a:p>
            <a:pPr lvl="1"/>
            <a:r>
              <a:rPr lang="en-HK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Deconvolution</a:t>
            </a:r>
            <a:endParaRPr lang="en-HK" dirty="0"/>
          </a:p>
          <a:p>
            <a:pPr lvl="1"/>
            <a:r>
              <a:rPr lang="en-HK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GuidedBackprop</a:t>
            </a:r>
            <a:endParaRPr lang="en-HK" dirty="0"/>
          </a:p>
          <a:p>
            <a:pPr lvl="1"/>
            <a:r>
              <a:rPr lang="en-HK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GradCAM</a:t>
            </a:r>
            <a:endParaRPr lang="en-HK" dirty="0"/>
          </a:p>
          <a:p>
            <a:pPr lvl="1"/>
            <a:r>
              <a:rPr lang="en-HK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Occlusion</a:t>
            </a:r>
            <a:endParaRPr lang="en-HK" dirty="0"/>
          </a:p>
          <a:p>
            <a:pPr lvl="1"/>
            <a:r>
              <a:rPr lang="en-HK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RISE</a:t>
            </a:r>
            <a:endParaRPr lang="en-HK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4CA53-1F8A-A14C-9AAE-0D321C9F4979}"/>
              </a:ext>
            </a:extLst>
          </p:cNvPr>
          <p:cNvSpPr txBox="1"/>
          <p:nvPr/>
        </p:nvSpPr>
        <p:spPr>
          <a:xfrm>
            <a:off x="838200" y="6211669"/>
            <a:ext cx="9548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https://</a:t>
            </a:r>
            <a:r>
              <a:rPr lang="en-US" i="1" dirty="0" err="1"/>
              <a:t>www.mindspore.cn</a:t>
            </a:r>
            <a:r>
              <a:rPr lang="en-US" i="1" dirty="0"/>
              <a:t>/doc/</a:t>
            </a:r>
            <a:r>
              <a:rPr lang="en-US" i="1" dirty="0" err="1"/>
              <a:t>api_python</a:t>
            </a:r>
            <a:r>
              <a:rPr lang="en-US" i="1" dirty="0"/>
              <a:t>/</a:t>
            </a:r>
            <a:r>
              <a:rPr lang="en-US" i="1" dirty="0" err="1"/>
              <a:t>en</a:t>
            </a:r>
            <a:r>
              <a:rPr lang="en-US" i="1" dirty="0"/>
              <a:t>/r1.1/</a:t>
            </a:r>
            <a:r>
              <a:rPr lang="en-US" i="1" dirty="0" err="1"/>
              <a:t>mindspore</a:t>
            </a:r>
            <a:r>
              <a:rPr lang="en-US" i="1" dirty="0"/>
              <a:t>/</a:t>
            </a:r>
            <a:r>
              <a:rPr lang="en-US" i="1" dirty="0" err="1"/>
              <a:t>mindspore.explainer.html#module-mindspore.explainer.explanation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27845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8D81-C64C-1643-887B-3CDF2173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Usage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751DB-691E-EE4A-A6C4-7DFD4D02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33" y="1791049"/>
            <a:ext cx="8662251" cy="45602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A5CAE6-95A8-4E4A-A1D0-7C88744505BF}"/>
              </a:ext>
            </a:extLst>
          </p:cNvPr>
          <p:cNvSpPr/>
          <p:nvPr/>
        </p:nvSpPr>
        <p:spPr>
          <a:xfrm>
            <a:off x="2277716" y="3903109"/>
            <a:ext cx="4580958" cy="33608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3D31E-9AEA-EC4A-A291-CAEB3BC009C6}"/>
              </a:ext>
            </a:extLst>
          </p:cNvPr>
          <p:cNvSpPr/>
          <p:nvPr/>
        </p:nvSpPr>
        <p:spPr>
          <a:xfrm>
            <a:off x="2277716" y="5476529"/>
            <a:ext cx="4580958" cy="33608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61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37DD-529E-8F4D-A247-D7DD9BADD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86D5E-2564-4F49-A15B-8CB538BEC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altLang="zh-CN" dirty="0"/>
              <a:t> Background</a:t>
            </a:r>
          </a:p>
          <a:p>
            <a:pPr>
              <a:buAutoNum type="arabicPeriod"/>
            </a:pPr>
            <a:r>
              <a:rPr lang="en-US" altLang="zh-CN" dirty="0"/>
              <a:t> XAI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Pathological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endParaRPr lang="en-HK" altLang="zh-CN" dirty="0"/>
          </a:p>
          <a:p>
            <a:pPr>
              <a:buAutoNum type="arabicPeriod"/>
            </a:pPr>
            <a:r>
              <a:rPr lang="en-US" altLang="zh-CN" dirty="0"/>
              <a:t> Implementation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HK" altLang="zh-C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01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847EB-FC2C-234D-99A7-F902CBA4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Prepare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explainer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A1E71-D0E6-D445-90F0-267E6988E4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/>
                  <a:t>Develop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your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explanation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algorithm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task.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(You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start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choosing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existing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explainer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/>
                  <a:t>Wrap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saliency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generation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</a:t>
                </a:r>
                <a:r>
                  <a:rPr lang="zh-CN" altLang="en-US" dirty="0"/>
                  <a:t> </a:t>
                </a:r>
                <a:r>
                  <a:rPr lang="en-US" altLang="zh-CN" i="1" dirty="0" err="1"/>
                  <a:t>saliency_map</a:t>
                </a:r>
                <a:r>
                  <a:rPr lang="en-US" altLang="zh-CN" i="1" dirty="0"/>
                  <a:t>(</a:t>
                </a:r>
                <a:r>
                  <a:rPr lang="en-US" altLang="zh-CN" i="1" dirty="0" err="1"/>
                  <a:t>img</a:t>
                </a:r>
                <a:r>
                  <a:rPr lang="en-US" altLang="zh-CN" i="1" dirty="0"/>
                  <a:t>,</a:t>
                </a:r>
                <a:r>
                  <a:rPr lang="zh-CN" altLang="en-US" i="1" dirty="0"/>
                  <a:t> </a:t>
                </a:r>
                <a:r>
                  <a:rPr lang="en-US" altLang="zh-CN" i="1" dirty="0"/>
                  <a:t>id,</a:t>
                </a:r>
                <a:r>
                  <a:rPr lang="zh-CN" altLang="en-US" i="1" dirty="0"/>
                  <a:t> </a:t>
                </a:r>
                <a:r>
                  <a:rPr lang="en-US" altLang="zh-CN" i="1" dirty="0"/>
                  <a:t>net,</a:t>
                </a:r>
                <a:r>
                  <a:rPr lang="zh-CN" altLang="en-US" i="1" dirty="0"/>
                  <a:t> </a:t>
                </a:r>
                <a:r>
                  <a:rPr lang="en-US" altLang="zh-CN" i="1" dirty="0" err="1"/>
                  <a:t>pred</a:t>
                </a:r>
                <a:r>
                  <a:rPr lang="en-US" altLang="zh-CN" i="1" dirty="0"/>
                  <a:t>)</a:t>
                </a:r>
                <a:r>
                  <a:rPr lang="zh-CN" altLang="en-US" i="1" dirty="0"/>
                  <a:t> </a:t>
                </a:r>
                <a:r>
                  <a:rPr lang="en-US" altLang="zh-CN" dirty="0"/>
                  <a:t>with</a:t>
                </a:r>
              </a:p>
              <a:p>
                <a:pPr lvl="1"/>
                <a:r>
                  <a:rPr lang="en-US" altLang="zh-CN" dirty="0"/>
                  <a:t>Input:</a:t>
                </a:r>
              </a:p>
              <a:p>
                <a:pPr lvl="2"/>
                <a:r>
                  <a:rPr lang="zh-CN" altLang="en-US" dirty="0"/>
                  <a:t> </a:t>
                </a:r>
                <a:r>
                  <a:rPr lang="en-US" altLang="zh-CN" i="1" dirty="0" err="1"/>
                  <a:t>img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image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,3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HK" altLang="zh-CN" dirty="0"/>
              </a:p>
              <a:p>
                <a:pPr lvl="2"/>
                <a:r>
                  <a:rPr lang="en-US" altLang="zh-CN" i="1" dirty="0"/>
                  <a:t>id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image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starting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0</a:t>
                </a:r>
              </a:p>
              <a:p>
                <a:pPr lvl="2"/>
                <a:r>
                  <a:rPr lang="en-US" altLang="zh-CN" i="1" dirty="0"/>
                  <a:t>net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your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trained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</a:p>
              <a:p>
                <a:pPr lvl="2"/>
                <a:r>
                  <a:rPr lang="en-US" altLang="zh-CN" i="1" dirty="0" err="1"/>
                  <a:t>pred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prediction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result</a:t>
                </a:r>
              </a:p>
              <a:p>
                <a:pPr lvl="1"/>
                <a:r>
                  <a:rPr lang="en-US" altLang="zh-CN" dirty="0"/>
                  <a:t>Return:</a:t>
                </a:r>
                <a:r>
                  <a:rPr lang="zh-CN" altLang="en-US" dirty="0"/>
                  <a:t> </a:t>
                </a:r>
                <a:endParaRPr lang="en-HK" altLang="zh-CN" dirty="0"/>
              </a:p>
              <a:p>
                <a:pPr lvl="2"/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saliency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values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[0,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1]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A1E71-D0E6-D445-90F0-267E6988E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8262692-0A39-794D-9CE0-AF1A9A6F0209}"/>
              </a:ext>
            </a:extLst>
          </p:cNvPr>
          <p:cNvSpPr/>
          <p:nvPr/>
        </p:nvSpPr>
        <p:spPr>
          <a:xfrm>
            <a:off x="838200" y="6176963"/>
            <a:ext cx="10377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https://mindsporechallenge21.github.io/MSC21_Documentation/rules/rules/submission-</a:t>
            </a:r>
            <a:r>
              <a:rPr lang="en-US" dirty="0" err="1"/>
              <a:t>detail.html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127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847EB-FC2C-234D-99A7-F902CBA4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Criteria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1E71-D0E6-D445-90F0-267E6988E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contain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cancerous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  <a:r>
              <a:rPr lang="zh-CN" altLang="en-US" dirty="0"/>
              <a:t> </a:t>
            </a:r>
            <a:r>
              <a:rPr lang="en-US" altLang="zh-CN" dirty="0"/>
              <a:t>along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explaination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set.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Explainable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measured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mean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AUC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saliency</a:t>
            </a:r>
            <a:r>
              <a:rPr lang="zh-CN" altLang="en-US" dirty="0"/>
              <a:t> </a:t>
            </a:r>
            <a:r>
              <a:rPr lang="en-US" altLang="zh-CN" dirty="0"/>
              <a:t>maps</a:t>
            </a:r>
            <a:r>
              <a:rPr lang="zh-CN" altLang="en-US" dirty="0"/>
              <a:t> </a:t>
            </a:r>
            <a:r>
              <a:rPr lang="en-US" altLang="zh-CN" dirty="0"/>
              <a:t>{S</a:t>
            </a:r>
            <a:r>
              <a:rPr lang="en-US" altLang="zh-CN" baseline="-25000" dirty="0"/>
              <a:t>i</a:t>
            </a:r>
            <a:r>
              <a:rPr lang="en-US" altLang="zh-CN" dirty="0"/>
              <a:t>},</a:t>
            </a:r>
            <a:r>
              <a:rPr lang="zh-CN" altLang="en-US" dirty="0"/>
              <a:t> </a:t>
            </a:r>
            <a:r>
              <a:rPr lang="en-US" altLang="zh-CN" dirty="0"/>
              <a:t>against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truth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masks</a:t>
            </a:r>
            <a:r>
              <a:rPr lang="zh-CN" altLang="en-US" dirty="0"/>
              <a:t> </a:t>
            </a:r>
            <a:r>
              <a:rPr lang="en-US" altLang="zh-CN" dirty="0"/>
              <a:t>{</a:t>
            </a:r>
            <a:r>
              <a:rPr lang="en-US" altLang="zh-CN" dirty="0" err="1"/>
              <a:t>G</a:t>
            </a:r>
            <a:r>
              <a:rPr lang="en-US" altLang="zh-CN" baseline="-25000" dirty="0" err="1"/>
              <a:t>i</a:t>
            </a:r>
            <a:r>
              <a:rPr lang="en-US" altLang="zh-CN" dirty="0"/>
              <a:t>}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depict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cancerous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  <a:r>
              <a:rPr lang="zh-CN" altLang="en-US" dirty="0"/>
              <a:t> </a:t>
            </a:r>
            <a:r>
              <a:rPr lang="en-US" altLang="zh-CN" dirty="0"/>
              <a:t>annotated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experts.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262692-0A39-794D-9CE0-AF1A9A6F0209}"/>
              </a:ext>
            </a:extLst>
          </p:cNvPr>
          <p:cNvSpPr/>
          <p:nvPr/>
        </p:nvSpPr>
        <p:spPr>
          <a:xfrm>
            <a:off x="838200" y="6176963"/>
            <a:ext cx="10377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https://mindsporechallenge21.github.io/MSC21_Documentation/rules/rules/submission-</a:t>
            </a:r>
            <a:r>
              <a:rPr lang="en-US" dirty="0" err="1"/>
              <a:t>detail.html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FEDB3C-C400-2140-BCC8-077567049053}"/>
                  </a:ext>
                </a:extLst>
              </p:cNvPr>
              <p:cNvSpPr txBox="1"/>
              <p:nvPr/>
            </p:nvSpPr>
            <p:spPr>
              <a:xfrm>
                <a:off x="3047620" y="4258469"/>
                <a:ext cx="5225982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𝐸𝑥𝑝𝑙𝑎𝑖𝑛𝑎𝑏𝑙𝑒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𝐴𝑈𝐶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FEDB3C-C400-2140-BCC8-077567049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20" y="4258469"/>
                <a:ext cx="5225982" cy="896207"/>
              </a:xfrm>
              <a:prstGeom prst="rect">
                <a:avLst/>
              </a:prstGeom>
              <a:blipFill>
                <a:blip r:embed="rId3"/>
                <a:stretch>
                  <a:fillRect l="-1703" t="-147222" r="-1703" b="-20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553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6328-ED1F-B04F-81DC-E5A80D5CB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44AC8-BF15-C744-A9EF-FF5F145A1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1A2131-7403-064D-B294-3FCA28986C6A}"/>
              </a:ext>
            </a:extLst>
          </p:cNvPr>
          <p:cNvSpPr/>
          <p:nvPr/>
        </p:nvSpPr>
        <p:spPr>
          <a:xfrm>
            <a:off x="4988645" y="2967335"/>
            <a:ext cx="22147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</a:t>
            </a:r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anks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8032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Background</a:t>
            </a:r>
            <a:endParaRPr lang="zh-CN" altLang="en-US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7152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79C3CED-E31D-624B-B749-0E6099BD5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331" y="2620280"/>
            <a:ext cx="865490" cy="1688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17F88E-7DFC-2E44-B896-82F6B78B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" pitchFamily="2" charset="0"/>
              </a:rPr>
              <a:t>AI in Pathological Diagnosis</a:t>
            </a:r>
            <a:endParaRPr lang="en-US" sz="4000" dirty="0">
              <a:latin typeface="Time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97D78-B48E-8D47-B04F-C461CAED1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2239"/>
            <a:ext cx="10544815" cy="49307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DL-based</a:t>
            </a:r>
            <a:r>
              <a:rPr lang="en-US" dirty="0"/>
              <a:t> diagnos</a:t>
            </a:r>
            <a:r>
              <a:rPr lang="en-US" altLang="zh-CN" dirty="0"/>
              <a:t>tic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CAD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endParaRPr lang="en-US" dirty="0"/>
          </a:p>
          <a:p>
            <a:pPr lvl="1"/>
            <a:r>
              <a:rPr lang="en-US" dirty="0"/>
              <a:t>Predict the diagnostic value given the </a:t>
            </a:r>
            <a:r>
              <a:rPr lang="en-US" altLang="zh-CN" dirty="0"/>
              <a:t>acquired</a:t>
            </a:r>
            <a:r>
              <a:rPr lang="en-US" dirty="0"/>
              <a:t> medical data of a subject</a:t>
            </a:r>
          </a:p>
          <a:p>
            <a:pPr lvl="1"/>
            <a:r>
              <a:rPr lang="en-US" dirty="0"/>
              <a:t>Example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breast cancer diagnosis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Neurological disorders, Alzheimer’s disease,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Clinic</a:t>
            </a:r>
            <a:r>
              <a:rPr lang="en-US" altLang="zh-CN" dirty="0"/>
              <a:t>al</a:t>
            </a:r>
            <a:r>
              <a:rPr lang="en-US" dirty="0"/>
              <a:t> importance </a:t>
            </a:r>
          </a:p>
          <a:p>
            <a:pPr lvl="1"/>
            <a:r>
              <a:rPr lang="en-US" dirty="0"/>
              <a:t>Diagnostic accuracy</a:t>
            </a:r>
          </a:p>
          <a:p>
            <a:pPr lvl="1"/>
            <a:r>
              <a:rPr lang="en-US" dirty="0"/>
              <a:t>Review efficiency</a:t>
            </a:r>
          </a:p>
          <a:p>
            <a:pPr lvl="2"/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08473-A2E5-BC47-84BC-DF2998AFF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406" y="2884858"/>
            <a:ext cx="847662" cy="14614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E1488F-5418-004C-BB1F-9AF17A7F4382}"/>
              </a:ext>
            </a:extLst>
          </p:cNvPr>
          <p:cNvSpPr txBox="1"/>
          <p:nvPr/>
        </p:nvSpPr>
        <p:spPr>
          <a:xfrm>
            <a:off x="1541513" y="4384443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Sampling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809203-DACA-AD4C-B7EF-46CA1F7BFF2E}"/>
              </a:ext>
            </a:extLst>
          </p:cNvPr>
          <p:cNvSpPr txBox="1"/>
          <p:nvPr/>
        </p:nvSpPr>
        <p:spPr>
          <a:xfrm>
            <a:off x="2887850" y="4407435"/>
            <a:ext cx="2328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Imaging and Digitalization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EE2E87-3BF8-5740-B858-1499040C3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006" y="2713178"/>
            <a:ext cx="1556390" cy="15563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861429-1389-A844-9D4A-902BA62AB253}"/>
              </a:ext>
            </a:extLst>
          </p:cNvPr>
          <p:cNvSpPr txBox="1"/>
          <p:nvPr/>
        </p:nvSpPr>
        <p:spPr>
          <a:xfrm>
            <a:off x="5711141" y="4407435"/>
            <a:ext cx="1657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chemeClr val="accent2"/>
                </a:solidFill>
              </a:rPr>
              <a:t>Diagnostic model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C9ACC90-71FE-FE45-80DE-7C7F5F04F4F8}"/>
              </a:ext>
            </a:extLst>
          </p:cNvPr>
          <p:cNvSpPr/>
          <p:nvPr/>
        </p:nvSpPr>
        <p:spPr>
          <a:xfrm>
            <a:off x="2705100" y="3544672"/>
            <a:ext cx="469900" cy="139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25882B1-6FBA-5E4B-A51A-B5246F71F338}"/>
              </a:ext>
            </a:extLst>
          </p:cNvPr>
          <p:cNvSpPr/>
          <p:nvPr/>
        </p:nvSpPr>
        <p:spPr>
          <a:xfrm>
            <a:off x="4965700" y="3557372"/>
            <a:ext cx="469900" cy="139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AF4E119-AEC6-444D-A981-B314CBC7B5CE}"/>
              </a:ext>
            </a:extLst>
          </p:cNvPr>
          <p:cNvSpPr/>
          <p:nvPr/>
        </p:nvSpPr>
        <p:spPr>
          <a:xfrm>
            <a:off x="7708900" y="3570072"/>
            <a:ext cx="469900" cy="139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48AA5F-1743-664F-BEA0-5FB2B380E66D}"/>
              </a:ext>
            </a:extLst>
          </p:cNvPr>
          <p:cNvSpPr txBox="1"/>
          <p:nvPr/>
        </p:nvSpPr>
        <p:spPr>
          <a:xfrm>
            <a:off x="8307534" y="4407435"/>
            <a:ext cx="1665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Diagnostic values 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07ACB84-FF05-794B-B6A8-E284E3A244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95945" y="3110442"/>
          <a:ext cx="1218179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8179">
                  <a:extLst>
                    <a:ext uri="{9D8B030D-6E8A-4147-A177-3AD203B41FA5}">
                      <a16:colId xmlns:a16="http://schemas.microsoft.com/office/drawing/2014/main" val="190357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Malignant</a:t>
                      </a:r>
                      <a:endParaRPr lang="en-US" sz="1600" dirty="0">
                        <a:solidFill>
                          <a:srgbClr val="C00000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359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Benign</a:t>
                      </a:r>
                      <a:endParaRPr lang="en-US" sz="1600" dirty="0"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04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Normal</a:t>
                      </a:r>
                      <a:endParaRPr lang="en-US" sz="1600" dirty="0">
                        <a:solidFill>
                          <a:schemeClr val="accent6"/>
                        </a:solidFill>
                        <a:latin typeface="Time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88328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19B8E78-733A-BB46-87F3-5FCD0B7AA8F5}"/>
              </a:ext>
            </a:extLst>
          </p:cNvPr>
          <p:cNvSpPr txBox="1"/>
          <p:nvPr/>
        </p:nvSpPr>
        <p:spPr>
          <a:xfrm>
            <a:off x="9945530" y="4429194"/>
            <a:ext cx="1932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(Reference evidence)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A5A6D56-51AF-6E48-BEA5-CAAF958B0F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61458" y="5109904"/>
          <a:ext cx="5537601" cy="1342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559">
                  <a:extLst>
                    <a:ext uri="{9D8B030D-6E8A-4147-A177-3AD203B41FA5}">
                      <a16:colId xmlns:a16="http://schemas.microsoft.com/office/drawing/2014/main" val="1581714344"/>
                    </a:ext>
                  </a:extLst>
                </a:gridCol>
                <a:gridCol w="1880315">
                  <a:extLst>
                    <a:ext uri="{9D8B030D-6E8A-4147-A177-3AD203B41FA5}">
                      <a16:colId xmlns:a16="http://schemas.microsoft.com/office/drawing/2014/main" val="139572654"/>
                    </a:ext>
                  </a:extLst>
                </a:gridCol>
                <a:gridCol w="1896727">
                  <a:extLst>
                    <a:ext uri="{9D8B030D-6E8A-4147-A177-3AD203B41FA5}">
                      <a16:colId xmlns:a16="http://schemas.microsoft.com/office/drawing/2014/main" val="1020502976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Unassisted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Assisted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15939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r>
                        <a:rPr lang="en-US" sz="1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3241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Review T.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(s)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974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Obviousness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76051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A7C2A7D0-4687-D747-A2F1-411846725FFC}"/>
              </a:ext>
            </a:extLst>
          </p:cNvPr>
          <p:cNvSpPr txBox="1"/>
          <p:nvPr/>
        </p:nvSpPr>
        <p:spPr>
          <a:xfrm>
            <a:off x="5135806" y="6464925"/>
            <a:ext cx="613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latin typeface="Times" pitchFamily="2" charset="0"/>
              </a:rPr>
              <a:t>Impact of DL-assistance on Metastatic Breast Cancer </a:t>
            </a:r>
            <a:r>
              <a:rPr lang="en-US" altLang="zh-CN" dirty="0">
                <a:latin typeface="Times" pitchFamily="2" charset="0"/>
              </a:rPr>
              <a:t>Diagnosis</a:t>
            </a:r>
            <a:endParaRPr lang="en-HK" dirty="0">
              <a:latin typeface="Times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443D0-FD33-F946-9D9C-4CAFAED2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624F-2AEA-594C-A77A-569FE9C29434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F07BC2-40CA-A54C-ABCF-FFDAF30BD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1639" y="3127285"/>
            <a:ext cx="1349948" cy="11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2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B6D3-25D9-DF4B-B981-8E71DA56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Real-world Applications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ED9CB0-5A05-D84B-BF4B-AA45D8789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02244" y="3736509"/>
            <a:ext cx="4396978" cy="24577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806F6D-88DB-744A-BB7F-5B34A1CD2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69" y="2131586"/>
            <a:ext cx="6383992" cy="3209847"/>
          </a:xfrm>
          <a:prstGeom prst="rect">
            <a:avLst/>
          </a:prstGeom>
        </p:spPr>
      </p:pic>
      <p:sp>
        <p:nvSpPr>
          <p:cNvPr id="5" name="矩形 34">
            <a:extLst>
              <a:ext uri="{FF2B5EF4-FFF2-40B4-BE49-F238E27FC236}">
                <a16:creationId xmlns:a16="http://schemas.microsoft.com/office/drawing/2014/main" id="{84664147-624E-6348-A621-D1158A5BD464}"/>
              </a:ext>
            </a:extLst>
          </p:cNvPr>
          <p:cNvSpPr/>
          <p:nvPr/>
        </p:nvSpPr>
        <p:spPr>
          <a:xfrm>
            <a:off x="167269" y="6387674"/>
            <a:ext cx="87085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https://www.huawei.com/minisite/building-an-intelligent-world-together/cn/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605DD-A797-7D43-AE1E-74FF15A3AE4D}"/>
              </a:ext>
            </a:extLst>
          </p:cNvPr>
          <p:cNvSpPr txBox="1"/>
          <p:nvPr/>
        </p:nvSpPr>
        <p:spPr>
          <a:xfrm>
            <a:off x="6954634" y="1690688"/>
            <a:ext cx="47838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Healthcare, MIC and CAI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Fintech (loan, credit, quant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….</a:t>
            </a: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xplainable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demanding.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389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0661650" y="6356350"/>
            <a:ext cx="15303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879625" y="2000169"/>
            <a:ext cx="4018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get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we don’t know why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altLang="zh-CN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not?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altLang="zh-CN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98" y="1982707"/>
            <a:ext cx="5335253" cy="3820009"/>
          </a:xfrm>
        </p:spPr>
      </p:pic>
      <p:sp>
        <p:nvSpPr>
          <p:cNvPr id="11" name="文本框 10"/>
          <p:cNvSpPr txBox="1"/>
          <p:nvPr/>
        </p:nvSpPr>
        <p:spPr>
          <a:xfrm>
            <a:off x="6879625" y="3634481"/>
            <a:ext cx="47287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explanation! We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understand: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altLang="zh-CN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does the trained model make predictions?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HK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altLang="zh-CN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did the model make a certain prediction for an instance?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HK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en-HK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Interpretability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HK" altLang="zh-CN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finally,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decide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not.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94436" y="5890752"/>
            <a:ext cx="400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tricky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we need XAI.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BE23F6-2A2B-F245-9FAA-F672F75841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Blackbox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assisted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39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XAI Booming in Industry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0661650" y="6356350"/>
            <a:ext cx="15303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8" y="1496027"/>
            <a:ext cx="3396038" cy="308012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686" y="1758754"/>
            <a:ext cx="4751308" cy="2215824"/>
          </a:xfrm>
          <a:prstGeom prst="rect">
            <a:avLst/>
          </a:prstGeom>
        </p:spPr>
      </p:pic>
      <p:pic>
        <p:nvPicPr>
          <p:cNvPr id="18" name="Picture 2" descr="http://5b0988e595225.cdn.sohucs.com/images/20180421/fdab7466af8c4e3b858de2638172b061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505" y="1170351"/>
            <a:ext cx="3104320" cy="372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479510" y="4897910"/>
            <a:ext cx="3444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[US]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Defense Advanced Research Projects Agency(DARPA) initiates “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project in 2017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78086" y="4870504"/>
            <a:ext cx="3444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[CHN]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included in “New Generation Artificial Intelligence Development Plan” issued by state council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283994" y="5109852"/>
            <a:ext cx="3444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[UK]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included in AI white paper issued by house of UK</a:t>
            </a:r>
          </a:p>
        </p:txBody>
      </p:sp>
    </p:spTree>
    <p:extLst>
      <p:ext uri="{BB962C8B-B14F-4D97-AF65-F5344CB8AC3E}">
        <p14:creationId xmlns:p14="http://schemas.microsoft.com/office/powerpoint/2010/main" val="1213178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XAI Progress in Ac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ademia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0646386" y="5825910"/>
            <a:ext cx="1530350" cy="365125"/>
          </a:xfrm>
        </p:spPr>
        <p:txBody>
          <a:bodyPr/>
          <a:lstStyle/>
          <a:p>
            <a:fld id="{4FAB73BC-B049-4115-A692-8D63A059BFB8}" type="slidenum">
              <a:rPr lang="en-US" sz="1400" smtClean="0"/>
              <a:pPr/>
              <a:t>8</a:t>
            </a:fld>
            <a:endParaRPr lang="en-US" sz="1400" dirty="0"/>
          </a:p>
        </p:txBody>
      </p:sp>
      <p:cxnSp>
        <p:nvCxnSpPr>
          <p:cNvPr id="66" name="Straight Connector 17">
            <a:extLst>
              <a:ext uri="{FF2B5EF4-FFF2-40B4-BE49-F238E27FC236}">
                <a16:creationId xmlns:a16="http://schemas.microsoft.com/office/drawing/2014/main" id="{26BA2DD4-C18D-4629-B65A-4D1074F405CB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>
            <a:off x="1549212" y="2177359"/>
            <a:ext cx="2157143" cy="734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12">
            <a:extLst>
              <a:ext uri="{FF2B5EF4-FFF2-40B4-BE49-F238E27FC236}">
                <a16:creationId xmlns:a16="http://schemas.microsoft.com/office/drawing/2014/main" id="{8850B3B2-29A6-487C-BF78-39B4A1B528BC}"/>
              </a:ext>
            </a:extLst>
          </p:cNvPr>
          <p:cNvGrpSpPr/>
          <p:nvPr/>
        </p:nvGrpSpPr>
        <p:grpSpPr>
          <a:xfrm>
            <a:off x="1444552" y="2125029"/>
            <a:ext cx="104660" cy="104660"/>
            <a:chOff x="3855819" y="4248152"/>
            <a:chExt cx="211094" cy="211094"/>
          </a:xfrm>
        </p:grpSpPr>
        <p:sp>
          <p:nvSpPr>
            <p:cNvPr id="68" name="Oval 18">
              <a:extLst>
                <a:ext uri="{FF2B5EF4-FFF2-40B4-BE49-F238E27FC236}">
                  <a16:creationId xmlns:a16="http://schemas.microsoft.com/office/drawing/2014/main" id="{72F8E89C-A426-41F3-9702-36FD6899C5E4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19">
              <a:extLst>
                <a:ext uri="{FF2B5EF4-FFF2-40B4-BE49-F238E27FC236}">
                  <a16:creationId xmlns:a16="http://schemas.microsoft.com/office/drawing/2014/main" id="{5FDB0C03-3ECA-45C6-8FD2-4365F1D6733A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6CA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24">
            <a:extLst>
              <a:ext uri="{FF2B5EF4-FFF2-40B4-BE49-F238E27FC236}">
                <a16:creationId xmlns:a16="http://schemas.microsoft.com/office/drawing/2014/main" id="{63F866EE-29A7-4DD0-9DFB-74A31E6C9CDD}"/>
              </a:ext>
            </a:extLst>
          </p:cNvPr>
          <p:cNvGrpSpPr/>
          <p:nvPr/>
        </p:nvGrpSpPr>
        <p:grpSpPr>
          <a:xfrm>
            <a:off x="3706355" y="2132370"/>
            <a:ext cx="104660" cy="104660"/>
            <a:chOff x="8118257" y="4248152"/>
            <a:chExt cx="211094" cy="211094"/>
          </a:xfrm>
        </p:grpSpPr>
        <p:sp>
          <p:nvSpPr>
            <p:cNvPr id="71" name="Oval 26">
              <a:extLst>
                <a:ext uri="{FF2B5EF4-FFF2-40B4-BE49-F238E27FC236}">
                  <a16:creationId xmlns:a16="http://schemas.microsoft.com/office/drawing/2014/main" id="{A34A11B5-CAEC-4C9E-AD7F-5B4DB45986F5}"/>
                </a:ext>
              </a:extLst>
            </p:cNvPr>
            <p:cNvSpPr/>
            <p:nvPr/>
          </p:nvSpPr>
          <p:spPr>
            <a:xfrm>
              <a:off x="8118257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27">
              <a:extLst>
                <a:ext uri="{FF2B5EF4-FFF2-40B4-BE49-F238E27FC236}">
                  <a16:creationId xmlns:a16="http://schemas.microsoft.com/office/drawing/2014/main" id="{AA342C10-80EB-4071-935F-9978A0400601}"/>
                </a:ext>
              </a:extLst>
            </p:cNvPr>
            <p:cNvSpPr/>
            <p:nvPr/>
          </p:nvSpPr>
          <p:spPr>
            <a:xfrm>
              <a:off x="8148545" y="4278440"/>
              <a:ext cx="150518" cy="150518"/>
            </a:xfrm>
            <a:prstGeom prst="ellipse">
              <a:avLst/>
            </a:prstGeom>
            <a:solidFill>
              <a:srgbClr val="7C9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8">
            <a:extLst>
              <a:ext uri="{FF2B5EF4-FFF2-40B4-BE49-F238E27FC236}">
                <a16:creationId xmlns:a16="http://schemas.microsoft.com/office/drawing/2014/main" id="{C5D747EA-85A2-4F88-AE67-770019D0DEFA}"/>
              </a:ext>
            </a:extLst>
          </p:cNvPr>
          <p:cNvGrpSpPr/>
          <p:nvPr/>
        </p:nvGrpSpPr>
        <p:grpSpPr>
          <a:xfrm>
            <a:off x="7088322" y="2147387"/>
            <a:ext cx="104660" cy="104660"/>
            <a:chOff x="10233629" y="4248152"/>
            <a:chExt cx="211094" cy="211094"/>
          </a:xfrm>
        </p:grpSpPr>
        <p:sp>
          <p:nvSpPr>
            <p:cNvPr id="74" name="Oval 49">
              <a:extLst>
                <a:ext uri="{FF2B5EF4-FFF2-40B4-BE49-F238E27FC236}">
                  <a16:creationId xmlns:a16="http://schemas.microsoft.com/office/drawing/2014/main" id="{82B115CD-EC49-4AD6-A881-F448CD38ADC7}"/>
                </a:ext>
              </a:extLst>
            </p:cNvPr>
            <p:cNvSpPr/>
            <p:nvPr/>
          </p:nvSpPr>
          <p:spPr>
            <a:xfrm>
              <a:off x="1023362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50">
              <a:extLst>
                <a:ext uri="{FF2B5EF4-FFF2-40B4-BE49-F238E27FC236}">
                  <a16:creationId xmlns:a16="http://schemas.microsoft.com/office/drawing/2014/main" id="{E0201944-D330-48D0-B3C3-A938F959C111}"/>
                </a:ext>
              </a:extLst>
            </p:cNvPr>
            <p:cNvSpPr/>
            <p:nvPr/>
          </p:nvSpPr>
          <p:spPr>
            <a:xfrm>
              <a:off x="10263917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extBox 118">
            <a:extLst>
              <a:ext uri="{FF2B5EF4-FFF2-40B4-BE49-F238E27FC236}">
                <a16:creationId xmlns:a16="http://schemas.microsoft.com/office/drawing/2014/main" id="{6F9B45F3-B0F3-4AFE-B41A-2E0689E809E7}"/>
              </a:ext>
            </a:extLst>
          </p:cNvPr>
          <p:cNvSpPr txBox="1"/>
          <p:nvPr/>
        </p:nvSpPr>
        <p:spPr>
          <a:xfrm>
            <a:off x="892117" y="2385201"/>
            <a:ext cx="113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CA7CA"/>
                </a:solidFill>
                <a:latin typeface="+mn-lt"/>
              </a:rPr>
              <a:t>2017</a:t>
            </a:r>
          </a:p>
        </p:txBody>
      </p:sp>
      <p:sp>
        <p:nvSpPr>
          <p:cNvPr id="77" name="TextBox 126">
            <a:extLst>
              <a:ext uri="{FF2B5EF4-FFF2-40B4-BE49-F238E27FC236}">
                <a16:creationId xmlns:a16="http://schemas.microsoft.com/office/drawing/2014/main" id="{44F96B75-4215-424C-98DD-97F990A7873A}"/>
              </a:ext>
            </a:extLst>
          </p:cNvPr>
          <p:cNvSpPr txBox="1"/>
          <p:nvPr/>
        </p:nvSpPr>
        <p:spPr>
          <a:xfrm>
            <a:off x="3176850" y="2388483"/>
            <a:ext cx="113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C9A60"/>
                </a:solidFill>
                <a:latin typeface="+mn-lt"/>
              </a:rPr>
              <a:t>2018</a:t>
            </a:r>
          </a:p>
        </p:txBody>
      </p:sp>
      <p:sp>
        <p:nvSpPr>
          <p:cNvPr id="78" name="TextBox 128">
            <a:extLst>
              <a:ext uri="{FF2B5EF4-FFF2-40B4-BE49-F238E27FC236}">
                <a16:creationId xmlns:a16="http://schemas.microsoft.com/office/drawing/2014/main" id="{30063D87-C008-4B6A-854D-CF16B2B8DEB2}"/>
              </a:ext>
            </a:extLst>
          </p:cNvPr>
          <p:cNvSpPr txBox="1"/>
          <p:nvPr/>
        </p:nvSpPr>
        <p:spPr>
          <a:xfrm>
            <a:off x="4929691" y="3125580"/>
            <a:ext cx="2289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IEEE VIS</a:t>
            </a:r>
          </a:p>
        </p:txBody>
      </p:sp>
      <p:sp>
        <p:nvSpPr>
          <p:cNvPr id="79" name="TextBox 130">
            <a:extLst>
              <a:ext uri="{FF2B5EF4-FFF2-40B4-BE49-F238E27FC236}">
                <a16:creationId xmlns:a16="http://schemas.microsoft.com/office/drawing/2014/main" id="{2110EA78-D207-44B8-8D39-A55F5977422F}"/>
              </a:ext>
            </a:extLst>
          </p:cNvPr>
          <p:cNvSpPr txBox="1"/>
          <p:nvPr/>
        </p:nvSpPr>
        <p:spPr>
          <a:xfrm>
            <a:off x="6573200" y="2388483"/>
            <a:ext cx="113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6056"/>
                </a:solidFill>
                <a:latin typeface="+mn-lt"/>
              </a:rPr>
              <a:t>2019</a:t>
            </a:r>
          </a:p>
        </p:txBody>
      </p:sp>
      <p:grpSp>
        <p:nvGrpSpPr>
          <p:cNvPr id="80" name="Group 3">
            <a:extLst>
              <a:ext uri="{FF2B5EF4-FFF2-40B4-BE49-F238E27FC236}">
                <a16:creationId xmlns:a16="http://schemas.microsoft.com/office/drawing/2014/main" id="{DE2C14BA-F11E-4BAD-A2E8-C03CA5049D0E}"/>
              </a:ext>
            </a:extLst>
          </p:cNvPr>
          <p:cNvGrpSpPr/>
          <p:nvPr/>
        </p:nvGrpSpPr>
        <p:grpSpPr>
          <a:xfrm>
            <a:off x="1180643" y="1149957"/>
            <a:ext cx="632479" cy="632479"/>
            <a:chOff x="3319430" y="2486360"/>
            <a:chExt cx="1275682" cy="1275682"/>
          </a:xfrm>
        </p:grpSpPr>
        <p:sp>
          <p:nvSpPr>
            <p:cNvPr id="81" name="Teardrop 42">
              <a:extLst>
                <a:ext uri="{FF2B5EF4-FFF2-40B4-BE49-F238E27FC236}">
                  <a16:creationId xmlns:a16="http://schemas.microsoft.com/office/drawing/2014/main" id="{0C020AF0-4C2E-4C22-AC73-12EB747F7A01}"/>
                </a:ext>
              </a:extLst>
            </p:cNvPr>
            <p:cNvSpPr/>
            <p:nvPr/>
          </p:nvSpPr>
          <p:spPr>
            <a:xfrm rot="8100000">
              <a:off x="3319430" y="2486360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6CA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43">
              <a:extLst>
                <a:ext uri="{FF2B5EF4-FFF2-40B4-BE49-F238E27FC236}">
                  <a16:creationId xmlns:a16="http://schemas.microsoft.com/office/drawing/2014/main" id="{6333680D-F6A3-453C-A139-55494EA0F052}"/>
                </a:ext>
              </a:extLst>
            </p:cNvPr>
            <p:cNvSpPr/>
            <p:nvPr/>
          </p:nvSpPr>
          <p:spPr>
            <a:xfrm>
              <a:off x="3513779" y="2679358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30">
            <a:extLst>
              <a:ext uri="{FF2B5EF4-FFF2-40B4-BE49-F238E27FC236}">
                <a16:creationId xmlns:a16="http://schemas.microsoft.com/office/drawing/2014/main" id="{9C71A49D-54FE-4F79-9FD8-E457BA98D0ED}"/>
              </a:ext>
            </a:extLst>
          </p:cNvPr>
          <p:cNvGrpSpPr/>
          <p:nvPr/>
        </p:nvGrpSpPr>
        <p:grpSpPr>
          <a:xfrm>
            <a:off x="6818142" y="1154439"/>
            <a:ext cx="632479" cy="632479"/>
            <a:chOff x="9695745" y="2486360"/>
            <a:chExt cx="1275682" cy="1275682"/>
          </a:xfrm>
        </p:grpSpPr>
        <p:sp>
          <p:nvSpPr>
            <p:cNvPr id="85" name="Teardrop 51">
              <a:extLst>
                <a:ext uri="{FF2B5EF4-FFF2-40B4-BE49-F238E27FC236}">
                  <a16:creationId xmlns:a16="http://schemas.microsoft.com/office/drawing/2014/main" id="{22BEB4F2-4D9D-4EFE-AC85-05BC4E26DFCB}"/>
                </a:ext>
              </a:extLst>
            </p:cNvPr>
            <p:cNvSpPr/>
            <p:nvPr/>
          </p:nvSpPr>
          <p:spPr>
            <a:xfrm rot="8100000">
              <a:off x="9695745" y="2486360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52">
              <a:extLst>
                <a:ext uri="{FF2B5EF4-FFF2-40B4-BE49-F238E27FC236}">
                  <a16:creationId xmlns:a16="http://schemas.microsoft.com/office/drawing/2014/main" id="{D70595ED-D883-4AD9-9824-715C419929FD}"/>
                </a:ext>
              </a:extLst>
            </p:cNvPr>
            <p:cNvSpPr/>
            <p:nvPr/>
          </p:nvSpPr>
          <p:spPr>
            <a:xfrm>
              <a:off x="9890094" y="2679358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29">
            <a:extLst>
              <a:ext uri="{FF2B5EF4-FFF2-40B4-BE49-F238E27FC236}">
                <a16:creationId xmlns:a16="http://schemas.microsoft.com/office/drawing/2014/main" id="{5C8D4AE7-D922-4A4A-B038-0151279DE169}"/>
              </a:ext>
            </a:extLst>
          </p:cNvPr>
          <p:cNvGrpSpPr/>
          <p:nvPr/>
        </p:nvGrpSpPr>
        <p:grpSpPr>
          <a:xfrm>
            <a:off x="3450975" y="1118077"/>
            <a:ext cx="632479" cy="632479"/>
            <a:chOff x="7580373" y="2486360"/>
            <a:chExt cx="1275682" cy="1275682"/>
          </a:xfrm>
        </p:grpSpPr>
        <p:sp>
          <p:nvSpPr>
            <p:cNvPr id="89" name="Teardrop 46">
              <a:extLst>
                <a:ext uri="{FF2B5EF4-FFF2-40B4-BE49-F238E27FC236}">
                  <a16:creationId xmlns:a16="http://schemas.microsoft.com/office/drawing/2014/main" id="{429D7DB9-2013-40FC-81DD-5EE72077B6F6}"/>
                </a:ext>
              </a:extLst>
            </p:cNvPr>
            <p:cNvSpPr/>
            <p:nvPr/>
          </p:nvSpPr>
          <p:spPr>
            <a:xfrm rot="8100000">
              <a:off x="7580373" y="2486360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7C9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47">
              <a:extLst>
                <a:ext uri="{FF2B5EF4-FFF2-40B4-BE49-F238E27FC236}">
                  <a16:creationId xmlns:a16="http://schemas.microsoft.com/office/drawing/2014/main" id="{67C342F1-5684-4E56-B91A-6179F2734FA2}"/>
                </a:ext>
              </a:extLst>
            </p:cNvPr>
            <p:cNvSpPr/>
            <p:nvPr/>
          </p:nvSpPr>
          <p:spPr>
            <a:xfrm>
              <a:off x="7774722" y="2679358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TextBox 124">
            <a:extLst>
              <a:ext uri="{FF2B5EF4-FFF2-40B4-BE49-F238E27FC236}">
                <a16:creationId xmlns:a16="http://schemas.microsoft.com/office/drawing/2014/main" id="{7B8122C2-FEC7-4702-B204-39B9D85F3AAB}"/>
              </a:ext>
            </a:extLst>
          </p:cNvPr>
          <p:cNvSpPr txBox="1"/>
          <p:nvPr/>
        </p:nvSpPr>
        <p:spPr>
          <a:xfrm>
            <a:off x="5390464" y="3757614"/>
            <a:ext cx="136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IJCAI</a:t>
            </a:r>
          </a:p>
        </p:txBody>
      </p:sp>
      <p:cxnSp>
        <p:nvCxnSpPr>
          <p:cNvPr id="93" name="Straight Connector 17">
            <a:extLst>
              <a:ext uri="{FF2B5EF4-FFF2-40B4-BE49-F238E27FC236}">
                <a16:creationId xmlns:a16="http://schemas.microsoft.com/office/drawing/2014/main" id="{E38541A7-8D33-4584-A554-8B06E3DFA050}"/>
              </a:ext>
            </a:extLst>
          </p:cNvPr>
          <p:cNvCxnSpPr>
            <a:cxnSpLocks/>
            <a:stCxn id="71" idx="6"/>
            <a:endCxn id="75" idx="2"/>
          </p:cNvCxnSpPr>
          <p:nvPr/>
        </p:nvCxnSpPr>
        <p:spPr>
          <a:xfrm>
            <a:off x="3811015" y="2184700"/>
            <a:ext cx="3292324" cy="1501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401ABFFD-E444-4EA4-9789-E025CFD1655F}"/>
              </a:ext>
            </a:extLst>
          </p:cNvPr>
          <p:cNvSpPr/>
          <p:nvPr/>
        </p:nvSpPr>
        <p:spPr>
          <a:xfrm>
            <a:off x="4959763" y="3945899"/>
            <a:ext cx="233372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IJCAI 2019 WORKSHOP ON </a:t>
            </a:r>
          </a:p>
          <a:p>
            <a:pPr algn="ctr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EXPLAINABLE ARTIFICIAL INTELLIGENCE (XAI)</a:t>
            </a:r>
            <a:endParaRPr lang="en-US" altLang="zh-CN" sz="900" b="0" i="0" cap="all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lt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98270E7E-96E4-4FE7-9C29-82A71223ECA6}"/>
              </a:ext>
            </a:extLst>
          </p:cNvPr>
          <p:cNvSpPr/>
          <p:nvPr/>
        </p:nvSpPr>
        <p:spPr>
          <a:xfrm>
            <a:off x="2616061" y="3945899"/>
            <a:ext cx="23432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IJCAI/ECAI 2018 Workshop on</a:t>
            </a:r>
            <a:b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Explainable Artificial Intelligence (XAI)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C8C8254-AEDD-4662-85D5-958C7003F38E}"/>
              </a:ext>
            </a:extLst>
          </p:cNvPr>
          <p:cNvSpPr/>
          <p:nvPr/>
        </p:nvSpPr>
        <p:spPr>
          <a:xfrm>
            <a:off x="4700752" y="4528076"/>
            <a:ext cx="2786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2nd ICAPS Workshop on </a:t>
            </a:r>
          </a:p>
          <a:p>
            <a:pPr algn="ctr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Explainable Planning (XAIP-2019)</a:t>
            </a:r>
          </a:p>
        </p:txBody>
      </p:sp>
      <p:sp>
        <p:nvSpPr>
          <p:cNvPr id="97" name="TextBox 124">
            <a:extLst>
              <a:ext uri="{FF2B5EF4-FFF2-40B4-BE49-F238E27FC236}">
                <a16:creationId xmlns:a16="http://schemas.microsoft.com/office/drawing/2014/main" id="{3A893D8D-E11D-4250-9759-1058A377A96D}"/>
              </a:ext>
            </a:extLst>
          </p:cNvPr>
          <p:cNvSpPr txBox="1"/>
          <p:nvPr/>
        </p:nvSpPr>
        <p:spPr>
          <a:xfrm>
            <a:off x="5410137" y="4311754"/>
            <a:ext cx="136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ICAPS</a:t>
            </a:r>
          </a:p>
        </p:txBody>
      </p:sp>
      <p:sp>
        <p:nvSpPr>
          <p:cNvPr id="98" name="TextBox 124">
            <a:extLst>
              <a:ext uri="{FF2B5EF4-FFF2-40B4-BE49-F238E27FC236}">
                <a16:creationId xmlns:a16="http://schemas.microsoft.com/office/drawing/2014/main" id="{8CAB07A0-00F8-4D6C-BA79-8846760B30F9}"/>
              </a:ext>
            </a:extLst>
          </p:cNvPr>
          <p:cNvSpPr txBox="1"/>
          <p:nvPr/>
        </p:nvSpPr>
        <p:spPr>
          <a:xfrm>
            <a:off x="3073294" y="4295290"/>
            <a:ext cx="136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ICML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6F7E668-775E-4E9B-B556-C172AE862D42}"/>
              </a:ext>
            </a:extLst>
          </p:cNvPr>
          <p:cNvSpPr/>
          <p:nvPr/>
        </p:nvSpPr>
        <p:spPr>
          <a:xfrm>
            <a:off x="2576776" y="4505682"/>
            <a:ext cx="23005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2018 Workshop on Human Interpretability </a:t>
            </a:r>
          </a:p>
          <a:p>
            <a:pPr algn="ctr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in Machine Learning (WHI)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959A1C6F-7051-483A-9F0C-1C984F557201}"/>
              </a:ext>
            </a:extLst>
          </p:cNvPr>
          <p:cNvSpPr/>
          <p:nvPr/>
        </p:nvSpPr>
        <p:spPr>
          <a:xfrm>
            <a:off x="4826661" y="3352094"/>
            <a:ext cx="2495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2</a:t>
            </a:r>
            <a:r>
              <a:rPr lang="en-US" altLang="zh-CN" sz="900" cap="all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nd</a:t>
            </a:r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Workshop on </a:t>
            </a:r>
            <a:b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Visualization for AI </a:t>
            </a:r>
            <a:r>
              <a:rPr lang="en-US" altLang="zh-CN" sz="900" cap="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Explainability</a:t>
            </a:r>
            <a:endParaRPr lang="en-US" altLang="zh-CN" sz="900" cap="all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F2F73431-B069-4CCF-9E37-059D23E60FD7}"/>
              </a:ext>
            </a:extLst>
          </p:cNvPr>
          <p:cNvSpPr/>
          <p:nvPr/>
        </p:nvSpPr>
        <p:spPr>
          <a:xfrm>
            <a:off x="6825075" y="4558499"/>
            <a:ext cx="256525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2019 ICCV Workshop </a:t>
            </a:r>
          </a:p>
          <a:p>
            <a:pPr algn="ctr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on Interpreting and Explaining Visual </a:t>
            </a:r>
          </a:p>
          <a:p>
            <a:pPr algn="ctr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Artificial Intelligence Models</a:t>
            </a:r>
          </a:p>
        </p:txBody>
      </p:sp>
      <p:sp>
        <p:nvSpPr>
          <p:cNvPr id="102" name="TextBox 128">
            <a:extLst>
              <a:ext uri="{FF2B5EF4-FFF2-40B4-BE49-F238E27FC236}">
                <a16:creationId xmlns:a16="http://schemas.microsoft.com/office/drawing/2014/main" id="{D08A8E91-2724-4E50-8606-ED65B8712D2B}"/>
              </a:ext>
            </a:extLst>
          </p:cNvPr>
          <p:cNvSpPr txBox="1"/>
          <p:nvPr/>
        </p:nvSpPr>
        <p:spPr>
          <a:xfrm>
            <a:off x="6965016" y="4359331"/>
            <a:ext cx="2289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ICCC</a:t>
            </a:r>
          </a:p>
        </p:txBody>
      </p:sp>
      <p:sp>
        <p:nvSpPr>
          <p:cNvPr id="103" name="TextBox 120">
            <a:extLst>
              <a:ext uri="{FF2B5EF4-FFF2-40B4-BE49-F238E27FC236}">
                <a16:creationId xmlns:a16="http://schemas.microsoft.com/office/drawing/2014/main" id="{D21471BC-586A-4FB2-AF7E-9DC6B7D6DCE0}"/>
              </a:ext>
            </a:extLst>
          </p:cNvPr>
          <p:cNvSpPr txBox="1"/>
          <p:nvPr/>
        </p:nvSpPr>
        <p:spPr>
          <a:xfrm>
            <a:off x="2394530" y="4866630"/>
            <a:ext cx="2786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NIPS &amp; GOOGLE BRAIN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A49ABDF-4466-423B-A439-6E920871A94C}"/>
              </a:ext>
            </a:extLst>
          </p:cNvPr>
          <p:cNvSpPr/>
          <p:nvPr/>
        </p:nvSpPr>
        <p:spPr>
          <a:xfrm>
            <a:off x="2831313" y="5075068"/>
            <a:ext cx="23054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Visualization for Machine Learning </a:t>
            </a:r>
            <a:endParaRPr lang="zh-CN" altLang="en-US" sz="900" cap="all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05" name="TextBox 128">
            <a:extLst>
              <a:ext uri="{FF2B5EF4-FFF2-40B4-BE49-F238E27FC236}">
                <a16:creationId xmlns:a16="http://schemas.microsoft.com/office/drawing/2014/main" id="{5FE84DCA-1401-47C8-A1E4-A019C47459FB}"/>
              </a:ext>
            </a:extLst>
          </p:cNvPr>
          <p:cNvSpPr txBox="1"/>
          <p:nvPr/>
        </p:nvSpPr>
        <p:spPr>
          <a:xfrm>
            <a:off x="6963181" y="3113900"/>
            <a:ext cx="2289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AAAI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15BC49C7-1E90-48D7-9D2F-A0CC84444156}"/>
              </a:ext>
            </a:extLst>
          </p:cNvPr>
          <p:cNvSpPr/>
          <p:nvPr/>
        </p:nvSpPr>
        <p:spPr>
          <a:xfrm>
            <a:off x="7022501" y="3347028"/>
            <a:ext cx="2150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AAAI 2019 Tutorial On Explainable AI</a:t>
            </a:r>
          </a:p>
        </p:txBody>
      </p:sp>
      <p:graphicFrame>
        <p:nvGraphicFramePr>
          <p:cNvPr id="107" name="表格 106">
            <a:extLst>
              <a:ext uri="{FF2B5EF4-FFF2-40B4-BE49-F238E27FC236}">
                <a16:creationId xmlns:a16="http://schemas.microsoft.com/office/drawing/2014/main" id="{012F0613-3111-4F23-8DAD-1060C539FF6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36555" y="4002682"/>
          <a:ext cx="2068375" cy="213360"/>
        </p:xfrm>
        <a:graphic>
          <a:graphicData uri="http://schemas.openxmlformats.org/drawingml/2006/table">
            <a:tbl>
              <a:tblPr/>
              <a:tblGrid>
                <a:gridCol w="2068375">
                  <a:extLst>
                    <a:ext uri="{9D8B030D-6E8A-4147-A177-3AD203B41FA5}">
                      <a16:colId xmlns:a16="http://schemas.microsoft.com/office/drawing/2014/main" val="2065128971"/>
                    </a:ext>
                  </a:extLst>
                </a:gridCol>
              </a:tblGrid>
              <a:tr h="204646">
                <a:tc>
                  <a:txBody>
                    <a:bodyPr/>
                    <a:lstStyle/>
                    <a:p>
                      <a:pPr algn="ctr"/>
                      <a:r>
                        <a:rPr lang="en-US" sz="800" kern="1200" cap="all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CVPR-19 Workshop on Explainable AI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2667061"/>
                  </a:ext>
                </a:extLst>
              </a:tr>
            </a:tbl>
          </a:graphicData>
        </a:graphic>
      </p:graphicFrame>
      <p:sp>
        <p:nvSpPr>
          <p:cNvPr id="108" name="TextBox 128">
            <a:extLst>
              <a:ext uri="{FF2B5EF4-FFF2-40B4-BE49-F238E27FC236}">
                <a16:creationId xmlns:a16="http://schemas.microsoft.com/office/drawing/2014/main" id="{F8591FDD-6A7B-48AC-BCC0-04F1651528A2}"/>
              </a:ext>
            </a:extLst>
          </p:cNvPr>
          <p:cNvSpPr txBox="1"/>
          <p:nvPr/>
        </p:nvSpPr>
        <p:spPr>
          <a:xfrm>
            <a:off x="7423954" y="3759374"/>
            <a:ext cx="1367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CVPR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602D308-CEDE-4A76-8743-9603DFEBCB10}"/>
              </a:ext>
            </a:extLst>
          </p:cNvPr>
          <p:cNvSpPr/>
          <p:nvPr/>
        </p:nvSpPr>
        <p:spPr>
          <a:xfrm>
            <a:off x="4816188" y="5058800"/>
            <a:ext cx="2548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Human-Centered Machine Learning </a:t>
            </a:r>
          </a:p>
          <a:p>
            <a:pPr algn="ctr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Perspectives Workshop</a:t>
            </a:r>
          </a:p>
        </p:txBody>
      </p:sp>
      <p:sp>
        <p:nvSpPr>
          <p:cNvPr id="110" name="TextBox 124">
            <a:extLst>
              <a:ext uri="{FF2B5EF4-FFF2-40B4-BE49-F238E27FC236}">
                <a16:creationId xmlns:a16="http://schemas.microsoft.com/office/drawing/2014/main" id="{7773AC8D-F63A-4EE4-A8CB-9617F9E564F7}"/>
              </a:ext>
            </a:extLst>
          </p:cNvPr>
          <p:cNvSpPr txBox="1"/>
          <p:nvPr/>
        </p:nvSpPr>
        <p:spPr>
          <a:xfrm>
            <a:off x="5433856" y="4866630"/>
            <a:ext cx="136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HCI</a:t>
            </a:r>
          </a:p>
        </p:txBody>
      </p:sp>
      <p:sp>
        <p:nvSpPr>
          <p:cNvPr id="111" name="TextBox 120">
            <a:extLst>
              <a:ext uri="{FF2B5EF4-FFF2-40B4-BE49-F238E27FC236}">
                <a16:creationId xmlns:a16="http://schemas.microsoft.com/office/drawing/2014/main" id="{D8251C6F-FFDC-42D6-949E-893617A82EDB}"/>
              </a:ext>
            </a:extLst>
          </p:cNvPr>
          <p:cNvSpPr txBox="1"/>
          <p:nvPr/>
        </p:nvSpPr>
        <p:spPr>
          <a:xfrm>
            <a:off x="287727" y="3116798"/>
            <a:ext cx="2289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IJCAI</a:t>
            </a:r>
          </a:p>
        </p:txBody>
      </p:sp>
      <p:sp>
        <p:nvSpPr>
          <p:cNvPr id="112" name="TextBox 124">
            <a:extLst>
              <a:ext uri="{FF2B5EF4-FFF2-40B4-BE49-F238E27FC236}">
                <a16:creationId xmlns:a16="http://schemas.microsoft.com/office/drawing/2014/main" id="{48DE8A69-7B52-4C71-AF11-7A0094395556}"/>
              </a:ext>
            </a:extLst>
          </p:cNvPr>
          <p:cNvSpPr txBox="1"/>
          <p:nvPr/>
        </p:nvSpPr>
        <p:spPr>
          <a:xfrm>
            <a:off x="3019913" y="3133130"/>
            <a:ext cx="1439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IEEE VIS</a:t>
            </a:r>
          </a:p>
        </p:txBody>
      </p:sp>
      <p:sp>
        <p:nvSpPr>
          <p:cNvPr id="113" name="TextBox 124">
            <a:extLst>
              <a:ext uri="{FF2B5EF4-FFF2-40B4-BE49-F238E27FC236}">
                <a16:creationId xmlns:a16="http://schemas.microsoft.com/office/drawing/2014/main" id="{489EC417-44CA-4526-A262-FDFCA61DCD6C}"/>
              </a:ext>
            </a:extLst>
          </p:cNvPr>
          <p:cNvSpPr txBox="1"/>
          <p:nvPr/>
        </p:nvSpPr>
        <p:spPr>
          <a:xfrm>
            <a:off x="2612520" y="3690200"/>
            <a:ext cx="2289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IJCAI/ECAI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ECBB58A6-EF7A-4DC2-9629-46AB54E59B1B}"/>
              </a:ext>
            </a:extLst>
          </p:cNvPr>
          <p:cNvSpPr/>
          <p:nvPr/>
        </p:nvSpPr>
        <p:spPr>
          <a:xfrm>
            <a:off x="2468504" y="3354032"/>
            <a:ext cx="2495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1</a:t>
            </a:r>
            <a:r>
              <a:rPr lang="en-US" altLang="zh-CN" sz="900" cap="all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st</a:t>
            </a:r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Workshop on </a:t>
            </a:r>
            <a:b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Visualization for AI </a:t>
            </a:r>
            <a:r>
              <a:rPr lang="en-US" altLang="zh-CN" sz="900" cap="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Explainability</a:t>
            </a:r>
            <a:endParaRPr lang="en-US" altLang="zh-CN" sz="900" cap="all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15" name="TextBox 120">
            <a:extLst>
              <a:ext uri="{FF2B5EF4-FFF2-40B4-BE49-F238E27FC236}">
                <a16:creationId xmlns:a16="http://schemas.microsoft.com/office/drawing/2014/main" id="{C24593B3-7659-470F-AF2B-7D96D9A6E5F4}"/>
              </a:ext>
            </a:extLst>
          </p:cNvPr>
          <p:cNvSpPr txBox="1"/>
          <p:nvPr/>
        </p:nvSpPr>
        <p:spPr>
          <a:xfrm>
            <a:off x="316025" y="3673868"/>
            <a:ext cx="2289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NIPS</a:t>
            </a:r>
          </a:p>
        </p:txBody>
      </p:sp>
      <p:cxnSp>
        <p:nvCxnSpPr>
          <p:cNvPr id="116" name="Straight Connector 17">
            <a:extLst>
              <a:ext uri="{FF2B5EF4-FFF2-40B4-BE49-F238E27FC236}">
                <a16:creationId xmlns:a16="http://schemas.microsoft.com/office/drawing/2014/main" id="{E38541A7-8D33-4584-A554-8B06E3DFA050}"/>
              </a:ext>
            </a:extLst>
          </p:cNvPr>
          <p:cNvCxnSpPr>
            <a:cxnSpLocks/>
          </p:cNvCxnSpPr>
          <p:nvPr/>
        </p:nvCxnSpPr>
        <p:spPr>
          <a:xfrm>
            <a:off x="7177965" y="2182931"/>
            <a:ext cx="3202681" cy="2588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30">
            <a:extLst>
              <a:ext uri="{FF2B5EF4-FFF2-40B4-BE49-F238E27FC236}">
                <a16:creationId xmlns:a16="http://schemas.microsoft.com/office/drawing/2014/main" id="{9C71A49D-54FE-4F79-9FD8-E457BA98D0ED}"/>
              </a:ext>
            </a:extLst>
          </p:cNvPr>
          <p:cNvGrpSpPr/>
          <p:nvPr/>
        </p:nvGrpSpPr>
        <p:grpSpPr>
          <a:xfrm>
            <a:off x="9939373" y="1103286"/>
            <a:ext cx="632479" cy="632479"/>
            <a:chOff x="9695745" y="2486360"/>
            <a:chExt cx="1275682" cy="1275682"/>
          </a:xfrm>
        </p:grpSpPr>
        <p:sp>
          <p:nvSpPr>
            <p:cNvPr id="118" name="Teardrop 51">
              <a:extLst>
                <a:ext uri="{FF2B5EF4-FFF2-40B4-BE49-F238E27FC236}">
                  <a16:creationId xmlns:a16="http://schemas.microsoft.com/office/drawing/2014/main" id="{22BEB4F2-4D9D-4EFE-AC85-05BC4E26DFCB}"/>
                </a:ext>
              </a:extLst>
            </p:cNvPr>
            <p:cNvSpPr/>
            <p:nvPr/>
          </p:nvSpPr>
          <p:spPr>
            <a:xfrm rot="8100000">
              <a:off x="9695745" y="2486360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52">
              <a:extLst>
                <a:ext uri="{FF2B5EF4-FFF2-40B4-BE49-F238E27FC236}">
                  <a16:creationId xmlns:a16="http://schemas.microsoft.com/office/drawing/2014/main" id="{D70595ED-D883-4AD9-9824-715C419929FD}"/>
                </a:ext>
              </a:extLst>
            </p:cNvPr>
            <p:cNvSpPr/>
            <p:nvPr/>
          </p:nvSpPr>
          <p:spPr>
            <a:xfrm>
              <a:off x="9890094" y="2679358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8">
            <a:extLst>
              <a:ext uri="{FF2B5EF4-FFF2-40B4-BE49-F238E27FC236}">
                <a16:creationId xmlns:a16="http://schemas.microsoft.com/office/drawing/2014/main" id="{C5D747EA-85A2-4F88-AE67-770019D0DEFA}"/>
              </a:ext>
            </a:extLst>
          </p:cNvPr>
          <p:cNvGrpSpPr/>
          <p:nvPr/>
        </p:nvGrpSpPr>
        <p:grpSpPr>
          <a:xfrm>
            <a:off x="10242291" y="2132370"/>
            <a:ext cx="104660" cy="104660"/>
            <a:chOff x="10233629" y="4248152"/>
            <a:chExt cx="211094" cy="211094"/>
          </a:xfrm>
          <a:solidFill>
            <a:schemeClr val="accent2">
              <a:lumMod val="75000"/>
            </a:schemeClr>
          </a:solidFill>
        </p:grpSpPr>
        <p:sp>
          <p:nvSpPr>
            <p:cNvPr id="122" name="Oval 49">
              <a:extLst>
                <a:ext uri="{FF2B5EF4-FFF2-40B4-BE49-F238E27FC236}">
                  <a16:creationId xmlns:a16="http://schemas.microsoft.com/office/drawing/2014/main" id="{82B115CD-EC49-4AD6-A881-F448CD38ADC7}"/>
                </a:ext>
              </a:extLst>
            </p:cNvPr>
            <p:cNvSpPr/>
            <p:nvPr/>
          </p:nvSpPr>
          <p:spPr>
            <a:xfrm>
              <a:off x="10233629" y="4248152"/>
              <a:ext cx="211094" cy="2110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50">
              <a:extLst>
                <a:ext uri="{FF2B5EF4-FFF2-40B4-BE49-F238E27FC236}">
                  <a16:creationId xmlns:a16="http://schemas.microsoft.com/office/drawing/2014/main" id="{E0201944-D330-48D0-B3C3-A938F959C111}"/>
                </a:ext>
              </a:extLst>
            </p:cNvPr>
            <p:cNvSpPr/>
            <p:nvPr/>
          </p:nvSpPr>
          <p:spPr>
            <a:xfrm>
              <a:off x="10263917" y="4278440"/>
              <a:ext cx="150518" cy="1505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TextBox 130">
            <a:extLst>
              <a:ext uri="{FF2B5EF4-FFF2-40B4-BE49-F238E27FC236}">
                <a16:creationId xmlns:a16="http://schemas.microsoft.com/office/drawing/2014/main" id="{2110EA78-D207-44B8-8D39-A55F5977422F}"/>
              </a:ext>
            </a:extLst>
          </p:cNvPr>
          <p:cNvSpPr txBox="1"/>
          <p:nvPr/>
        </p:nvSpPr>
        <p:spPr>
          <a:xfrm>
            <a:off x="9707674" y="2476762"/>
            <a:ext cx="113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2020</a:t>
            </a:r>
          </a:p>
        </p:txBody>
      </p:sp>
      <p:sp>
        <p:nvSpPr>
          <p:cNvPr id="125" name="TextBox 128">
            <a:extLst>
              <a:ext uri="{FF2B5EF4-FFF2-40B4-BE49-F238E27FC236}">
                <a16:creationId xmlns:a16="http://schemas.microsoft.com/office/drawing/2014/main" id="{5FE84DCA-1401-47C8-A1E4-A019C47459FB}"/>
              </a:ext>
            </a:extLst>
          </p:cNvPr>
          <p:cNvSpPr txBox="1"/>
          <p:nvPr/>
        </p:nvSpPr>
        <p:spPr>
          <a:xfrm>
            <a:off x="6977923" y="5119943"/>
            <a:ext cx="2289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KDD </a:t>
            </a: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15BC49C7-1E90-48D7-9D2F-A0CC84444156}"/>
              </a:ext>
            </a:extLst>
          </p:cNvPr>
          <p:cNvSpPr/>
          <p:nvPr/>
        </p:nvSpPr>
        <p:spPr>
          <a:xfrm>
            <a:off x="9390333" y="3483834"/>
            <a:ext cx="215066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cap="al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cvpr</a:t>
            </a:r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2-2- TUTORIAL</a:t>
            </a:r>
          </a:p>
          <a:p>
            <a:pPr algn="ctr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ON INTERPRETABLE MACHINE LEARNING</a:t>
            </a: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F2F73431-B069-4CCF-9E37-059D23E60FD7}"/>
              </a:ext>
            </a:extLst>
          </p:cNvPr>
          <p:cNvSpPr/>
          <p:nvPr/>
        </p:nvSpPr>
        <p:spPr>
          <a:xfrm>
            <a:off x="6963181" y="5342265"/>
            <a:ext cx="2565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cap="al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kdd</a:t>
            </a:r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2019 Tutorial</a:t>
            </a:r>
          </a:p>
          <a:p>
            <a:pPr algn="ctr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Explainable AI in Industry</a:t>
            </a:r>
          </a:p>
          <a:p>
            <a:pPr algn="ctr"/>
            <a:endParaRPr lang="en-US" altLang="zh-CN" sz="900" cap="al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altLang="zh-CN" sz="900" cap="al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8591FDD-6A7B-48AC-BCC0-04F1651528A2}"/>
              </a:ext>
            </a:extLst>
          </p:cNvPr>
          <p:cNvSpPr txBox="1"/>
          <p:nvPr/>
        </p:nvSpPr>
        <p:spPr>
          <a:xfrm>
            <a:off x="9616833" y="3210383"/>
            <a:ext cx="1367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CVPR</a:t>
            </a:r>
          </a:p>
        </p:txBody>
      </p:sp>
      <p:sp>
        <p:nvSpPr>
          <p:cNvPr id="130" name="TextBox 128">
            <a:extLst>
              <a:ext uri="{FF2B5EF4-FFF2-40B4-BE49-F238E27FC236}">
                <a16:creationId xmlns:a16="http://schemas.microsoft.com/office/drawing/2014/main" id="{F8591FDD-6A7B-48AC-BCC0-04F1651528A2}"/>
              </a:ext>
            </a:extLst>
          </p:cNvPr>
          <p:cNvSpPr txBox="1"/>
          <p:nvPr/>
        </p:nvSpPr>
        <p:spPr>
          <a:xfrm>
            <a:off x="9627117" y="3967199"/>
            <a:ext cx="1367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FAT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15BC49C7-1E90-48D7-9D2F-A0CC84444156}"/>
              </a:ext>
            </a:extLst>
          </p:cNvPr>
          <p:cNvSpPr/>
          <p:nvPr/>
        </p:nvSpPr>
        <p:spPr>
          <a:xfrm>
            <a:off x="9414052" y="4255759"/>
            <a:ext cx="215066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FAT 2020 </a:t>
            </a:r>
            <a:r>
              <a:rPr lang="en-US" altLang="zh-CN" sz="900" cap="al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tUTOrial</a:t>
            </a:r>
            <a:endParaRPr lang="en-US" altLang="zh-CN" sz="900" cap="al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Explainable AI in </a:t>
            </a:r>
            <a:r>
              <a:rPr lang="en-US" altLang="zh-CN" sz="900" cap="al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Industry:Practical</a:t>
            </a:r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Challenges and Lessons Learned </a:t>
            </a:r>
          </a:p>
          <a:p>
            <a:pPr algn="ctr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132" name="TextBox 128">
            <a:extLst>
              <a:ext uri="{FF2B5EF4-FFF2-40B4-BE49-F238E27FC236}">
                <a16:creationId xmlns:a16="http://schemas.microsoft.com/office/drawing/2014/main" id="{5FE84DCA-1401-47C8-A1E4-A019C47459FB}"/>
              </a:ext>
            </a:extLst>
          </p:cNvPr>
          <p:cNvSpPr txBox="1"/>
          <p:nvPr/>
        </p:nvSpPr>
        <p:spPr>
          <a:xfrm>
            <a:off x="9189754" y="4965487"/>
            <a:ext cx="2289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KDD 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F2F73431-B069-4CCF-9E37-059D23E60FD7}"/>
              </a:ext>
            </a:extLst>
          </p:cNvPr>
          <p:cNvSpPr/>
          <p:nvPr/>
        </p:nvSpPr>
        <p:spPr>
          <a:xfrm>
            <a:off x="9182261" y="5304683"/>
            <a:ext cx="2565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cap="al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kdd</a:t>
            </a:r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2020 Tutorial</a:t>
            </a:r>
          </a:p>
          <a:p>
            <a:pPr algn="ctr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Intelligible and Explainable Machine Learning-Best Practices</a:t>
            </a:r>
          </a:p>
          <a:p>
            <a:pPr algn="ctr"/>
            <a:endParaRPr lang="en-US" altLang="zh-CN" sz="900" cap="al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6A481B6-EB4D-4DE1-9557-535ABDA7B391}"/>
              </a:ext>
            </a:extLst>
          </p:cNvPr>
          <p:cNvSpPr/>
          <p:nvPr/>
        </p:nvSpPr>
        <p:spPr>
          <a:xfrm>
            <a:off x="96669" y="3340040"/>
            <a:ext cx="2851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IJCAI 2017 Workshop on</a:t>
            </a:r>
            <a:b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</a:br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Explainable Artificial Intelligence (XAI)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A7320B2C-C81E-4E61-9238-B3AA175E8466}"/>
              </a:ext>
            </a:extLst>
          </p:cNvPr>
          <p:cNvSpPr/>
          <p:nvPr/>
        </p:nvSpPr>
        <p:spPr>
          <a:xfrm>
            <a:off x="33961" y="4020996"/>
            <a:ext cx="285121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zh-CN" sz="9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Interpretable ML Symposium</a:t>
            </a:r>
          </a:p>
        </p:txBody>
      </p:sp>
    </p:spTree>
    <p:extLst>
      <p:ext uri="{BB962C8B-B14F-4D97-AF65-F5344CB8AC3E}">
        <p14:creationId xmlns:p14="http://schemas.microsoft.com/office/powerpoint/2010/main" val="93446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728891" y="546410"/>
            <a:ext cx="10589597" cy="903124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XAI I</a:t>
            </a:r>
            <a:r>
              <a:rPr lang="en-US" altLang="zh-CN" sz="4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mportance</a:t>
            </a:r>
            <a:r>
              <a:rPr lang="zh-CN" altLang="en-US" sz="4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</a:t>
            </a:r>
            <a:r>
              <a:rPr lang="zh-CN" altLang="en-US" sz="4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Healthcare</a:t>
            </a:r>
            <a:endParaRPr lang="en-US" sz="4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4294967295"/>
          </p:nvPr>
        </p:nvSpPr>
        <p:spPr>
          <a:xfrm>
            <a:off x="10661650" y="6356350"/>
            <a:ext cx="153035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6" name="图片 1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59" y="4482790"/>
            <a:ext cx="4244931" cy="2045359"/>
          </a:xfrm>
          <a:prstGeom prst="rect">
            <a:avLst/>
          </a:prstGeom>
        </p:spPr>
      </p:pic>
      <p:sp>
        <p:nvSpPr>
          <p:cNvPr id="137" name="文本框 136"/>
          <p:cNvSpPr txBox="1"/>
          <p:nvPr/>
        </p:nvSpPr>
        <p:spPr>
          <a:xfrm>
            <a:off x="728891" y="1573903"/>
            <a:ext cx="70992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black-box nature of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restricted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dirty="0"/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Expla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nability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leads to responsibility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Hospital, insurance and patients know how to share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 leads to trust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Doctors know when and how to rely on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user-friendliness</a:t>
            </a:r>
            <a:endParaRPr lang="en-HK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end-users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behaviors.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8" name="图片 1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79" y="4482790"/>
            <a:ext cx="4643170" cy="187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62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59568</TotalTime>
  <Words>1665</Words>
  <Application>Microsoft Macintosh PowerPoint</Application>
  <PresentationFormat>Widescreen</PresentationFormat>
  <Paragraphs>252</Paragraphs>
  <Slides>22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.AppleSystemUIFont</vt:lpstr>
      <vt:lpstr>Arial Unicode MS</vt:lpstr>
      <vt:lpstr>等线</vt:lpstr>
      <vt:lpstr>等线 Light</vt:lpstr>
      <vt:lpstr>Microsoft JhengHei</vt:lpstr>
      <vt:lpstr>Microsoft YaHei</vt:lpstr>
      <vt:lpstr>Microsoft YaHei</vt:lpstr>
      <vt:lpstr>Arial</vt:lpstr>
      <vt:lpstr>Calibri</vt:lpstr>
      <vt:lpstr>Calibri Light</vt:lpstr>
      <vt:lpstr>Cambria Math</vt:lpstr>
      <vt:lpstr>Impact</vt:lpstr>
      <vt:lpstr>Palatino Linotype</vt:lpstr>
      <vt:lpstr>Times</vt:lpstr>
      <vt:lpstr>Times New Roman</vt:lpstr>
      <vt:lpstr>Wingdings</vt:lpstr>
      <vt:lpstr>Office Theme</vt:lpstr>
      <vt:lpstr>A Tutorial on Explainable Pathology AI</vt:lpstr>
      <vt:lpstr>Outline</vt:lpstr>
      <vt:lpstr>Background</vt:lpstr>
      <vt:lpstr>AI in Pathological Diagnosis</vt:lpstr>
      <vt:lpstr>AI in Real-world Applications </vt:lpstr>
      <vt:lpstr>PowerPoint Presentation</vt:lpstr>
      <vt:lpstr>PowerPoint Presentation</vt:lpstr>
      <vt:lpstr>PowerPoint Presentation</vt:lpstr>
      <vt:lpstr>PowerPoint Presentation</vt:lpstr>
      <vt:lpstr>XAI Methods for Pathological Detection</vt:lpstr>
      <vt:lpstr>Using saliency map to interpret pathology diagnosis</vt:lpstr>
      <vt:lpstr>PowerPoint Presentation</vt:lpstr>
      <vt:lpstr>Local Methods for Interpreting CV Models</vt:lpstr>
      <vt:lpstr>Derive saliency maps with Guided-Backprop and Grad-CAM</vt:lpstr>
      <vt:lpstr>Local Methods for Interpreting CV Models</vt:lpstr>
      <vt:lpstr>Local Methods for Interpreting CV Models</vt:lpstr>
      <vt:lpstr>Implementation and Evaluation</vt:lpstr>
      <vt:lpstr>MindSpore Explainer </vt:lpstr>
      <vt:lpstr>Usage</vt:lpstr>
      <vt:lpstr>Prepare your own explainer</vt:lpstr>
      <vt:lpstr>Evaluation Criteria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黄 永祥</dc:creator>
  <cp:lastModifiedBy>黄 永祥</cp:lastModifiedBy>
  <cp:revision>2856</cp:revision>
  <cp:lastPrinted>2021-09-20T03:30:50Z</cp:lastPrinted>
  <dcterms:created xsi:type="dcterms:W3CDTF">2021-06-23T06:55:55Z</dcterms:created>
  <dcterms:modified xsi:type="dcterms:W3CDTF">2021-09-20T03:30:54Z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(2)v7e00TdYOyzzzQjcxkhmNfAY61UcfJLz38Z2wOt1zzmEaHXvBQEsxooYQfdn1Y7XqVFtVuMq
JHUt6//4VNmZJUlBO5T7d9Xt8+aWt4OPZLb1tDbrFzAORf4zzvvXIZcb1i8r1zqkLnXyb5R1
/3h2O2SFA0BkE5SxAI/ceBxvrecFkc350FfIEEZfx+VI81Y6SCt7jySf4MwIdcxI2WMJX8nE
1SjFwzQxu2D0AFMcDC</vt:lpwstr>
  </property>
  <property fmtid="{D5CDD505-2E9C-101B-9397-08002B2CF9AE}" pid="3" name="_2015_ms_pID_7253431">
    <vt:lpwstr>7IL+qTPdn75qmF8XTDge0u0UXTyNWr2PZrf9B2c3QP3R1uKvIvi+jf
gfMzjZcRH4lurpVClQx6FCGYLKZCEpe/VYpyfrWTjVIqSn1sGJnLa3gn17jiPQOz/aGhz0Hq
wEN9nbAvcwi2U77xt4IUR8bNNTW3BxBm5c6s2Eh97tQ9m4W3RnChbQIL8Zk0+smmwcY=</vt:lpwstr>
  </property>
</Properties>
</file>